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8229600" cx="14630400"/>
  <p:notesSz cx="8229600" cy="14630400"/>
  <p:embeddedFontLst>
    <p:embeddedFont>
      <p:font typeface="Roboto"/>
      <p:regular r:id="rId20"/>
      <p:bold r:id="rId21"/>
      <p:italic r:id="rId22"/>
      <p:boldItalic r:id="rId23"/>
    </p:embeddedFont>
    <p:embeddedFont>
      <p:font typeface="Saira Medium"/>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SairaMedium-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airaMedium-italic.fntdata"/><Relationship Id="rId25" Type="http://schemas.openxmlformats.org/officeDocument/2006/relationships/font" Target="fonts/SairaMedium-bold.fntdata"/><Relationship Id="rId27" Type="http://schemas.openxmlformats.org/officeDocument/2006/relationships/font" Target="fonts/SairaMedium-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5" name="Google Shape;28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 name="Google Shape;10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s://gamma.app/?utm_source=made-with-gamma" TargetMode="Externa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50" name="Shape 50"/>
        <p:cNvGrpSpPr/>
        <p:nvPr/>
      </p:nvGrpSpPr>
      <p:grpSpPr>
        <a:xfrm>
          <a:off x="0" y="0"/>
          <a:ext cx="0" cy="0"/>
          <a:chOff x="0" y="0"/>
          <a:chExt cx="0" cy="0"/>
        </a:xfrm>
      </p:grpSpPr>
      <p:pic>
        <p:nvPicPr>
          <p:cNvPr descr="preencoded.png" id="51" name="Google Shape;51;p1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2" name="Google Shape;52;p12"/>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3" name="Google Shape;53;p1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54" name="Shape 54"/>
        <p:cNvGrpSpPr/>
        <p:nvPr/>
      </p:nvGrpSpPr>
      <p:grpSpPr>
        <a:xfrm>
          <a:off x="0" y="0"/>
          <a:ext cx="0" cy="0"/>
          <a:chOff x="0" y="0"/>
          <a:chExt cx="0" cy="0"/>
        </a:xfrm>
      </p:grpSpPr>
      <p:pic>
        <p:nvPicPr>
          <p:cNvPr descr="preencoded.png" id="55" name="Google Shape;55;p1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56" name="Google Shape;56;p13"/>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57" name="Google Shape;57;p1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spTree>
      <p:nvGrpSpPr>
        <p:cNvPr id="58" name="Shape 58"/>
        <p:cNvGrpSpPr/>
        <p:nvPr/>
      </p:nvGrpSpPr>
      <p:grpSpPr>
        <a:xfrm>
          <a:off x="0" y="0"/>
          <a:ext cx="0" cy="0"/>
          <a:chOff x="0" y="0"/>
          <a:chExt cx="0" cy="0"/>
        </a:xfrm>
      </p:grpSpPr>
      <p:pic>
        <p:nvPicPr>
          <p:cNvPr descr="preencoded.png" id="59" name="Google Shape;59;p1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0" name="Google Shape;60;p14"/>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1" name="Google Shape;61;p1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spTree>
      <p:nvGrpSpPr>
        <p:cNvPr id="62" name="Shape 62"/>
        <p:cNvGrpSpPr/>
        <p:nvPr/>
      </p:nvGrpSpPr>
      <p:grpSpPr>
        <a:xfrm>
          <a:off x="0" y="0"/>
          <a:ext cx="0" cy="0"/>
          <a:chOff x="0" y="0"/>
          <a:chExt cx="0" cy="0"/>
        </a:xfrm>
      </p:grpSpPr>
      <p:pic>
        <p:nvPicPr>
          <p:cNvPr descr="preencoded.png" id="63" name="Google Shape;63;p1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4" name="Google Shape;64;p15"/>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5" name="Google Shape;65;p1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spTree>
      <p:nvGrpSpPr>
        <p:cNvPr id="66" name="Shape 66"/>
        <p:cNvGrpSpPr/>
        <p:nvPr/>
      </p:nvGrpSpPr>
      <p:grpSpPr>
        <a:xfrm>
          <a:off x="0" y="0"/>
          <a:ext cx="0" cy="0"/>
          <a:chOff x="0" y="0"/>
          <a:chExt cx="0" cy="0"/>
        </a:xfrm>
      </p:grpSpPr>
      <p:pic>
        <p:nvPicPr>
          <p:cNvPr descr="preencoded.png" id="67" name="Google Shape;67;p1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68" name="Google Shape;68;p16"/>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9" name="Google Shape;69;p1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030303">
              <a:alpha val="7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mc:Choice Requires="p14">
      <p:transition spd="slow" p14:dur="11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 Id="rId4"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34.png"/><Relationship Id="rId5" Type="http://schemas.openxmlformats.org/officeDocument/2006/relationships/image" Target="../media/image38.png"/><Relationship Id="rId6"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p:nvPr/>
        </p:nvSpPr>
        <p:spPr>
          <a:xfrm>
            <a:off x="793790" y="1493163"/>
            <a:ext cx="7825502" cy="978218"/>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Clr>
                <a:srgbClr val="FFFFFF"/>
              </a:buClr>
              <a:buSzPts val="6150"/>
              <a:buFont typeface="Saira Medium"/>
              <a:buNone/>
            </a:pPr>
            <a:r>
              <a:rPr b="0" i="0" lang="en-US" sz="6150" u="none" cap="none" strike="noStrike">
                <a:solidFill>
                  <a:srgbClr val="FFFFFF"/>
                </a:solidFill>
                <a:latin typeface="Saira Medium"/>
                <a:ea typeface="Saira Medium"/>
                <a:cs typeface="Saira Medium"/>
                <a:sym typeface="Saira Medium"/>
              </a:rPr>
              <a:t>UDP Protocol</a:t>
            </a:r>
            <a:endParaRPr b="0" i="0" sz="6150" u="none" cap="none" strike="noStrike"/>
          </a:p>
        </p:txBody>
      </p:sp>
      <p:pic>
        <p:nvPicPr>
          <p:cNvPr descr="preencoded.png" id="77" name="Google Shape;77;p18"/>
          <p:cNvPicPr preferRelativeResize="0"/>
          <p:nvPr/>
        </p:nvPicPr>
        <p:blipFill rotWithShape="1">
          <a:blip r:embed="rId3">
            <a:alphaModFix/>
          </a:blip>
          <a:srcRect b="0" l="0" r="0" t="0"/>
          <a:stretch/>
        </p:blipFill>
        <p:spPr>
          <a:xfrm>
            <a:off x="793790" y="3066693"/>
            <a:ext cx="604837" cy="604838"/>
          </a:xfrm>
          <a:prstGeom prst="rect">
            <a:avLst/>
          </a:prstGeom>
          <a:noFill/>
          <a:ln>
            <a:noFill/>
          </a:ln>
        </p:spPr>
      </p:pic>
      <p:sp>
        <p:nvSpPr>
          <p:cNvPr id="78" name="Google Shape;78;p18"/>
          <p:cNvSpPr/>
          <p:nvPr/>
        </p:nvSpPr>
        <p:spPr>
          <a:xfrm>
            <a:off x="793790" y="3926681"/>
            <a:ext cx="4639032" cy="1133951"/>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FFFFF"/>
              </a:buClr>
              <a:buSzPts val="3550"/>
              <a:buFont typeface="Saira Medium"/>
              <a:buNone/>
            </a:pPr>
            <a:r>
              <a:rPr b="0" i="0" lang="en-US" sz="3550" u="none" cap="none" strike="noStrike">
                <a:solidFill>
                  <a:srgbClr val="FFFFFF"/>
                </a:solidFill>
                <a:latin typeface="Saira Medium"/>
                <a:ea typeface="Saira Medium"/>
                <a:cs typeface="Saira Medium"/>
                <a:sym typeface="Saira Medium"/>
              </a:rPr>
              <a:t>Made by</a:t>
            </a:r>
            <a:br>
              <a:rPr b="0" i="0" lang="en-US" sz="3550" u="none" cap="none" strike="noStrike">
                <a:solidFill>
                  <a:srgbClr val="FFFFFF"/>
                </a:solidFill>
                <a:latin typeface="Saira Medium"/>
                <a:ea typeface="Saira Medium"/>
                <a:cs typeface="Saira Medium"/>
                <a:sym typeface="Saira Medium"/>
              </a:rPr>
            </a:br>
            <a:r>
              <a:rPr b="0" i="0" lang="en-US" sz="3550" u="none" cap="none" strike="noStrike">
                <a:solidFill>
                  <a:srgbClr val="FFFFFF"/>
                </a:solidFill>
                <a:latin typeface="Saira Medium"/>
                <a:ea typeface="Saira Medium"/>
                <a:cs typeface="Saira Medium"/>
                <a:sym typeface="Saira Medium"/>
              </a:rPr>
              <a:t>Sahand Esmaeilzadeh</a:t>
            </a:r>
            <a:endParaRPr b="0" i="0" sz="3550" u="none" cap="none" strike="noStrike"/>
          </a:p>
        </p:txBody>
      </p:sp>
      <p:sp>
        <p:nvSpPr>
          <p:cNvPr id="79" name="Google Shape;79;p18"/>
          <p:cNvSpPr/>
          <p:nvPr/>
        </p:nvSpPr>
        <p:spPr>
          <a:xfrm>
            <a:off x="793790" y="5287447"/>
            <a:ext cx="5972770" cy="978218"/>
          </a:xfrm>
          <a:prstGeom prst="rect">
            <a:avLst/>
          </a:prstGeom>
          <a:noFill/>
          <a:ln>
            <a:noFill/>
          </a:ln>
        </p:spPr>
        <p:txBody>
          <a:bodyPr anchorCtr="0" anchor="t" bIns="0" lIns="0" spcFirstLastPara="1" rIns="0" wrap="square" tIns="0">
            <a:noAutofit/>
          </a:bodyPr>
          <a:lstStyle/>
          <a:p>
            <a:pPr indent="0" lvl="0" marL="0" marR="0" rtl="0" algn="l">
              <a:lnSpc>
                <a:spcPct val="125203"/>
              </a:lnSpc>
              <a:spcBef>
                <a:spcPts val="0"/>
              </a:spcBef>
              <a:spcAft>
                <a:spcPts val="0"/>
              </a:spcAft>
              <a:buSzPts val="6150"/>
              <a:buFont typeface="Arial"/>
              <a:buNone/>
            </a:pPr>
            <a:r>
              <a:t/>
            </a:r>
            <a:endParaRPr b="0" i="0" sz="6150" u="none" cap="none" strike="noStrike"/>
          </a:p>
        </p:txBody>
      </p:sp>
      <p:sp>
        <p:nvSpPr>
          <p:cNvPr id="80" name="Google Shape;80;p18"/>
          <p:cNvSpPr/>
          <p:nvPr/>
        </p:nvSpPr>
        <p:spPr>
          <a:xfrm>
            <a:off x="7327583" y="3015615"/>
            <a:ext cx="651652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pic>
        <p:nvPicPr>
          <p:cNvPr descr="preencoded.png" id="81" name="Google Shape;81;p18"/>
          <p:cNvPicPr preferRelativeResize="0"/>
          <p:nvPr/>
        </p:nvPicPr>
        <p:blipFill rotWithShape="1">
          <a:blip r:embed="rId4">
            <a:alphaModFix/>
          </a:blip>
          <a:srcRect b="0" l="0" r="0" t="0"/>
          <a:stretch/>
        </p:blipFill>
        <p:spPr>
          <a:xfrm>
            <a:off x="7327583" y="3633668"/>
            <a:ext cx="693063" cy="693063"/>
          </a:xfrm>
          <a:prstGeom prst="rect">
            <a:avLst/>
          </a:prstGeom>
          <a:noFill/>
          <a:ln>
            <a:noFill/>
          </a:ln>
        </p:spPr>
      </p:pic>
      <p:sp>
        <p:nvSpPr>
          <p:cNvPr id="82" name="Google Shape;82;p18"/>
          <p:cNvSpPr/>
          <p:nvPr/>
        </p:nvSpPr>
        <p:spPr>
          <a:xfrm>
            <a:off x="7327583" y="4581882"/>
            <a:ext cx="6516529" cy="1133951"/>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FFFFF"/>
              </a:buClr>
              <a:buSzPts val="3550"/>
              <a:buFont typeface="Saira Medium"/>
              <a:buNone/>
            </a:pPr>
            <a:r>
              <a:rPr b="0" i="0" lang="en-US" sz="3550" u="none" cap="none" strike="noStrike">
                <a:solidFill>
                  <a:srgbClr val="FFFFFF"/>
                </a:solidFill>
                <a:latin typeface="Saira Medium"/>
                <a:ea typeface="Saira Medium"/>
                <a:cs typeface="Saira Medium"/>
                <a:sym typeface="Saira Medium"/>
              </a:rPr>
              <a:t>Sharif University of Technology</a:t>
            </a:r>
            <a:endParaRPr b="0" i="0" sz="3550" u="none" cap="none" strike="noStrike"/>
          </a:p>
        </p:txBody>
      </p:sp>
      <p:sp>
        <p:nvSpPr>
          <p:cNvPr id="83" name="Google Shape;83;p18"/>
          <p:cNvSpPr/>
          <p:nvPr/>
        </p:nvSpPr>
        <p:spPr>
          <a:xfrm>
            <a:off x="7327583" y="5942648"/>
            <a:ext cx="4536519"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FFFFFF"/>
              </a:buClr>
              <a:buSzPts val="3550"/>
              <a:buFont typeface="Saira Medium"/>
              <a:buNone/>
            </a:pPr>
            <a:r>
              <a:rPr b="0" i="0" lang="en-US" sz="3550" u="none" cap="none" strike="noStrike">
                <a:solidFill>
                  <a:srgbClr val="FFFFFF"/>
                </a:solidFill>
                <a:latin typeface="Saira Medium"/>
                <a:ea typeface="Saira Medium"/>
                <a:cs typeface="Saira Medium"/>
                <a:sym typeface="Saira Medium"/>
              </a:rPr>
              <a:t>Dr. Amin Foshati</a:t>
            </a:r>
            <a:endParaRPr b="0" i="0" sz="3550" u="none" cap="none" strike="noStrike"/>
          </a:p>
        </p:txBody>
      </p:sp>
      <p:sp>
        <p:nvSpPr>
          <p:cNvPr id="84" name="Google Shape;84;p18"/>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7"/>
          <p:cNvSpPr/>
          <p:nvPr/>
        </p:nvSpPr>
        <p:spPr>
          <a:xfrm>
            <a:off x="680799" y="536019"/>
            <a:ext cx="4953714" cy="60781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3800"/>
              <a:buFont typeface="Saira Medium"/>
              <a:buNone/>
            </a:pPr>
            <a:r>
              <a:rPr b="0" i="0" lang="en-US" sz="3800" u="none" cap="none" strike="noStrike">
                <a:solidFill>
                  <a:srgbClr val="FFFFFF"/>
                </a:solidFill>
                <a:latin typeface="Saira Medium"/>
                <a:ea typeface="Saira Medium"/>
                <a:cs typeface="Saira Medium"/>
                <a:sym typeface="Saira Medium"/>
              </a:rPr>
              <a:t>TCP and UDP Headers</a:t>
            </a:r>
            <a:endParaRPr b="0" i="0" sz="3800" u="none" cap="none" strike="noStrike"/>
          </a:p>
        </p:txBody>
      </p:sp>
      <p:pic>
        <p:nvPicPr>
          <p:cNvPr descr="preencoded.png" id="212" name="Google Shape;212;p27"/>
          <p:cNvPicPr preferRelativeResize="0"/>
          <p:nvPr/>
        </p:nvPicPr>
        <p:blipFill rotWithShape="1">
          <a:blip r:embed="rId3">
            <a:alphaModFix/>
          </a:blip>
          <a:srcRect b="0" l="0" r="0" t="0"/>
          <a:stretch/>
        </p:blipFill>
        <p:spPr>
          <a:xfrm>
            <a:off x="1814513" y="1532811"/>
            <a:ext cx="11001256" cy="6160651"/>
          </a:xfrm>
          <a:prstGeom prst="rect">
            <a:avLst/>
          </a:prstGeom>
          <a:noFill/>
          <a:ln>
            <a:noFill/>
          </a:ln>
        </p:spPr>
      </p:pic>
      <p:sp>
        <p:nvSpPr>
          <p:cNvPr id="213" name="Google Shape;213;p27"/>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7"/>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8"/>
          <p:cNvSpPr/>
          <p:nvPr/>
        </p:nvSpPr>
        <p:spPr>
          <a:xfrm>
            <a:off x="793790" y="2080855"/>
            <a:ext cx="7395686"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Why Choose UDP Over TCP?</a:t>
            </a:r>
            <a:endParaRPr b="0" i="0" sz="4450" u="none" cap="none" strike="noStrike"/>
          </a:p>
        </p:txBody>
      </p:sp>
      <p:sp>
        <p:nvSpPr>
          <p:cNvPr id="221" name="Google Shape;221;p28"/>
          <p:cNvSpPr/>
          <p:nvPr/>
        </p:nvSpPr>
        <p:spPr>
          <a:xfrm>
            <a:off x="793790" y="335661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Saira Medium"/>
              <a:buNone/>
            </a:pPr>
            <a:r>
              <a:rPr b="0" i="0" lang="en-US" sz="2200" u="none" cap="none" strike="noStrike">
                <a:solidFill>
                  <a:srgbClr val="FFFFFF"/>
                </a:solidFill>
                <a:latin typeface="Saira Medium"/>
                <a:ea typeface="Saira Medium"/>
                <a:cs typeface="Saira Medium"/>
                <a:sym typeface="Saira Medium"/>
              </a:rPr>
              <a:t>UDP Advantages</a:t>
            </a:r>
            <a:endParaRPr b="0" i="0" sz="2200" u="none" cap="none" strike="noStrike"/>
          </a:p>
        </p:txBody>
      </p:sp>
      <p:sp>
        <p:nvSpPr>
          <p:cNvPr id="222" name="Google Shape;222;p28"/>
          <p:cNvSpPr/>
          <p:nvPr/>
        </p:nvSpPr>
        <p:spPr>
          <a:xfrm>
            <a:off x="793790" y="3937754"/>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Low Latency</a:t>
            </a:r>
            <a:endParaRPr b="0" i="0" sz="1750" u="none" cap="none" strike="noStrike"/>
          </a:p>
        </p:txBody>
      </p:sp>
      <p:sp>
        <p:nvSpPr>
          <p:cNvPr id="223" name="Google Shape;223;p28"/>
          <p:cNvSpPr/>
          <p:nvPr/>
        </p:nvSpPr>
        <p:spPr>
          <a:xfrm>
            <a:off x="793790" y="4379952"/>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Reduced Overhead</a:t>
            </a:r>
            <a:endParaRPr b="0" i="0" sz="1750" u="none" cap="none" strike="noStrike"/>
          </a:p>
        </p:txBody>
      </p:sp>
      <p:sp>
        <p:nvSpPr>
          <p:cNvPr id="224" name="Google Shape;224;p28"/>
          <p:cNvSpPr/>
          <p:nvPr/>
        </p:nvSpPr>
        <p:spPr>
          <a:xfrm>
            <a:off x="793790" y="4822150"/>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Broadcast and Multicast Support</a:t>
            </a:r>
            <a:endParaRPr b="0" i="0" sz="1750" u="none" cap="none" strike="noStrike"/>
          </a:p>
        </p:txBody>
      </p:sp>
      <p:sp>
        <p:nvSpPr>
          <p:cNvPr id="225" name="Google Shape;225;p28"/>
          <p:cNvSpPr/>
          <p:nvPr/>
        </p:nvSpPr>
        <p:spPr>
          <a:xfrm>
            <a:off x="793790" y="5264348"/>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Application-Controlled Reliability</a:t>
            </a:r>
            <a:endParaRPr b="0" i="0" sz="1750" u="none" cap="none" strike="noStrike"/>
          </a:p>
        </p:txBody>
      </p:sp>
      <p:sp>
        <p:nvSpPr>
          <p:cNvPr id="226" name="Google Shape;226;p28"/>
          <p:cNvSpPr/>
          <p:nvPr/>
        </p:nvSpPr>
        <p:spPr>
          <a:xfrm>
            <a:off x="793790" y="5706547"/>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Stateless Communication</a:t>
            </a:r>
            <a:endParaRPr b="0" i="0" sz="1750" u="none" cap="none" strike="noStrike"/>
          </a:p>
        </p:txBody>
      </p:sp>
      <p:sp>
        <p:nvSpPr>
          <p:cNvPr id="227" name="Google Shape;227;p28"/>
          <p:cNvSpPr/>
          <p:nvPr/>
        </p:nvSpPr>
        <p:spPr>
          <a:xfrm>
            <a:off x="7599521" y="3356610"/>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Saira Medium"/>
              <a:buNone/>
            </a:pPr>
            <a:r>
              <a:rPr b="0" i="0" lang="en-US" sz="2200" u="none" cap="none" strike="noStrike">
                <a:solidFill>
                  <a:srgbClr val="FFFFFF"/>
                </a:solidFill>
                <a:latin typeface="Saira Medium"/>
                <a:ea typeface="Saira Medium"/>
                <a:cs typeface="Saira Medium"/>
                <a:sym typeface="Saira Medium"/>
              </a:rPr>
              <a:t>When to Choose UDP</a:t>
            </a:r>
            <a:endParaRPr b="0" i="0" sz="2200" u="none" cap="none" strike="noStrike"/>
          </a:p>
        </p:txBody>
      </p:sp>
      <p:sp>
        <p:nvSpPr>
          <p:cNvPr id="228" name="Google Shape;228;p28"/>
          <p:cNvSpPr/>
          <p:nvPr/>
        </p:nvSpPr>
        <p:spPr>
          <a:xfrm>
            <a:off x="7599521" y="3937754"/>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UDP is preferred when speed and low overhead are more important than reliability. It is suitable for real-time applications, broadcast scenarios, and situations where application-level error handling is sufficient.</a:t>
            </a:r>
            <a:endParaRPr b="0" i="0" sz="1750" u="none" cap="none" strike="noStrike"/>
          </a:p>
        </p:txBody>
      </p:sp>
      <p:sp>
        <p:nvSpPr>
          <p:cNvPr id="229" name="Google Shape;229;p28"/>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0" name="Google Shape;230;p28"/>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p:nvPr/>
        </p:nvSpPr>
        <p:spPr>
          <a:xfrm>
            <a:off x="793790" y="1602938"/>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When to Choose UDP</a:t>
            </a:r>
            <a:endParaRPr b="0" i="0" sz="4450" u="none" cap="none" strike="noStrike"/>
          </a:p>
        </p:txBody>
      </p:sp>
      <p:pic>
        <p:nvPicPr>
          <p:cNvPr descr="preencoded.png" id="237" name="Google Shape;237;p29"/>
          <p:cNvPicPr preferRelativeResize="0"/>
          <p:nvPr/>
        </p:nvPicPr>
        <p:blipFill rotWithShape="1">
          <a:blip r:embed="rId3">
            <a:alphaModFix/>
          </a:blip>
          <a:srcRect b="0" l="0" r="0" t="0"/>
          <a:stretch/>
        </p:blipFill>
        <p:spPr>
          <a:xfrm>
            <a:off x="793790" y="2651879"/>
            <a:ext cx="566976" cy="566976"/>
          </a:xfrm>
          <a:prstGeom prst="rect">
            <a:avLst/>
          </a:prstGeom>
          <a:noFill/>
          <a:ln>
            <a:noFill/>
          </a:ln>
        </p:spPr>
      </p:pic>
      <p:sp>
        <p:nvSpPr>
          <p:cNvPr id="238" name="Google Shape;238;p29"/>
          <p:cNvSpPr/>
          <p:nvPr/>
        </p:nvSpPr>
        <p:spPr>
          <a:xfrm>
            <a:off x="793790" y="344566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Saira Medium"/>
              <a:buNone/>
            </a:pPr>
            <a:r>
              <a:rPr b="0" i="0" lang="en-US" sz="2200" u="none" cap="none" strike="noStrike">
                <a:solidFill>
                  <a:srgbClr val="E5E0DF"/>
                </a:solidFill>
                <a:latin typeface="Saira Medium"/>
                <a:ea typeface="Saira Medium"/>
                <a:cs typeface="Saira Medium"/>
                <a:sym typeface="Saira Medium"/>
              </a:rPr>
              <a:t>VoIP</a:t>
            </a:r>
            <a:endParaRPr b="0" i="0" sz="2200" u="none" cap="none" strike="noStrike"/>
          </a:p>
        </p:txBody>
      </p:sp>
      <p:sp>
        <p:nvSpPr>
          <p:cNvPr id="239" name="Google Shape;239;p29"/>
          <p:cNvSpPr/>
          <p:nvPr/>
        </p:nvSpPr>
        <p:spPr>
          <a:xfrm>
            <a:off x="793790" y="3936087"/>
            <a:ext cx="63512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Real-time voice communication requires low latency.</a:t>
            </a:r>
            <a:endParaRPr b="0" i="0" sz="1750" u="none" cap="none" strike="noStrike"/>
          </a:p>
        </p:txBody>
      </p:sp>
      <p:pic>
        <p:nvPicPr>
          <p:cNvPr descr="preencoded.png" id="240" name="Google Shape;240;p29"/>
          <p:cNvPicPr preferRelativeResize="0"/>
          <p:nvPr/>
        </p:nvPicPr>
        <p:blipFill rotWithShape="1">
          <a:blip r:embed="rId4">
            <a:alphaModFix/>
          </a:blip>
          <a:srcRect b="0" l="0" r="0" t="0"/>
          <a:stretch/>
        </p:blipFill>
        <p:spPr>
          <a:xfrm>
            <a:off x="7485221" y="2651879"/>
            <a:ext cx="566976" cy="566976"/>
          </a:xfrm>
          <a:prstGeom prst="rect">
            <a:avLst/>
          </a:prstGeom>
          <a:noFill/>
          <a:ln>
            <a:noFill/>
          </a:ln>
        </p:spPr>
      </p:pic>
      <p:sp>
        <p:nvSpPr>
          <p:cNvPr id="241" name="Google Shape;241;p29"/>
          <p:cNvSpPr/>
          <p:nvPr/>
        </p:nvSpPr>
        <p:spPr>
          <a:xfrm>
            <a:off x="7485221" y="3445669"/>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Saira Medium"/>
              <a:buNone/>
            </a:pPr>
            <a:r>
              <a:rPr b="0" i="0" lang="en-US" sz="2200" u="none" cap="none" strike="noStrike">
                <a:solidFill>
                  <a:srgbClr val="E5E0DF"/>
                </a:solidFill>
                <a:latin typeface="Saira Medium"/>
                <a:ea typeface="Saira Medium"/>
                <a:cs typeface="Saira Medium"/>
                <a:sym typeface="Saira Medium"/>
              </a:rPr>
              <a:t>Online Gaming</a:t>
            </a:r>
            <a:endParaRPr b="0" i="0" sz="2200" u="none" cap="none" strike="noStrike"/>
          </a:p>
        </p:txBody>
      </p:sp>
      <p:sp>
        <p:nvSpPr>
          <p:cNvPr id="242" name="Google Shape;242;p29"/>
          <p:cNvSpPr/>
          <p:nvPr/>
        </p:nvSpPr>
        <p:spPr>
          <a:xfrm>
            <a:off x="7485221" y="3936087"/>
            <a:ext cx="63513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Minimizing latency is essential for responsive gameplay.</a:t>
            </a:r>
            <a:endParaRPr b="0" i="0" sz="1750" u="none" cap="none" strike="noStrike"/>
          </a:p>
        </p:txBody>
      </p:sp>
      <p:pic>
        <p:nvPicPr>
          <p:cNvPr descr="preencoded.png" id="243" name="Google Shape;243;p29"/>
          <p:cNvPicPr preferRelativeResize="0"/>
          <p:nvPr/>
        </p:nvPicPr>
        <p:blipFill rotWithShape="1">
          <a:blip r:embed="rId5">
            <a:alphaModFix/>
          </a:blip>
          <a:srcRect b="0" l="0" r="0" t="0"/>
          <a:stretch/>
        </p:blipFill>
        <p:spPr>
          <a:xfrm>
            <a:off x="793790" y="4979432"/>
            <a:ext cx="566976" cy="566976"/>
          </a:xfrm>
          <a:prstGeom prst="rect">
            <a:avLst/>
          </a:prstGeom>
          <a:noFill/>
          <a:ln>
            <a:noFill/>
          </a:ln>
        </p:spPr>
      </p:pic>
      <p:sp>
        <p:nvSpPr>
          <p:cNvPr id="244" name="Google Shape;244;p29"/>
          <p:cNvSpPr/>
          <p:nvPr/>
        </p:nvSpPr>
        <p:spPr>
          <a:xfrm>
            <a:off x="793790" y="57732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Saira Medium"/>
              <a:buNone/>
            </a:pPr>
            <a:r>
              <a:rPr b="0" i="0" lang="en-US" sz="2200" u="none" cap="none" strike="noStrike">
                <a:solidFill>
                  <a:srgbClr val="E5E0DF"/>
                </a:solidFill>
                <a:latin typeface="Saira Medium"/>
                <a:ea typeface="Saira Medium"/>
                <a:cs typeface="Saira Medium"/>
                <a:sym typeface="Saira Medium"/>
              </a:rPr>
              <a:t>Live Streaming</a:t>
            </a:r>
            <a:endParaRPr b="0" i="0" sz="2200" u="none" cap="none" strike="noStrike"/>
          </a:p>
        </p:txBody>
      </p:sp>
      <p:sp>
        <p:nvSpPr>
          <p:cNvPr id="245" name="Google Shape;245;p29"/>
          <p:cNvSpPr/>
          <p:nvPr/>
        </p:nvSpPr>
        <p:spPr>
          <a:xfrm>
            <a:off x="793790" y="6263640"/>
            <a:ext cx="6351270"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Fast transmission is crucial for smooth video playback.</a:t>
            </a:r>
            <a:endParaRPr b="0" i="0" sz="1750" u="none" cap="none" strike="noStrike"/>
          </a:p>
        </p:txBody>
      </p:sp>
      <p:pic>
        <p:nvPicPr>
          <p:cNvPr descr="preencoded.png" id="246" name="Google Shape;246;p29"/>
          <p:cNvPicPr preferRelativeResize="0"/>
          <p:nvPr/>
        </p:nvPicPr>
        <p:blipFill rotWithShape="1">
          <a:blip r:embed="rId6">
            <a:alphaModFix/>
          </a:blip>
          <a:srcRect b="0" l="0" r="0" t="0"/>
          <a:stretch/>
        </p:blipFill>
        <p:spPr>
          <a:xfrm>
            <a:off x="7485221" y="4979432"/>
            <a:ext cx="566976" cy="566976"/>
          </a:xfrm>
          <a:prstGeom prst="rect">
            <a:avLst/>
          </a:prstGeom>
          <a:noFill/>
          <a:ln>
            <a:noFill/>
          </a:ln>
        </p:spPr>
      </p:pic>
      <p:sp>
        <p:nvSpPr>
          <p:cNvPr id="247" name="Google Shape;247;p29"/>
          <p:cNvSpPr/>
          <p:nvPr/>
        </p:nvSpPr>
        <p:spPr>
          <a:xfrm>
            <a:off x="7485221" y="5773222"/>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E5E0DF"/>
              </a:buClr>
              <a:buSzPts val="2200"/>
              <a:buFont typeface="Saira Medium"/>
              <a:buNone/>
            </a:pPr>
            <a:r>
              <a:rPr b="0" i="0" lang="en-US" sz="2200" u="none" cap="none" strike="noStrike">
                <a:solidFill>
                  <a:srgbClr val="E5E0DF"/>
                </a:solidFill>
                <a:latin typeface="Saira Medium"/>
                <a:ea typeface="Saira Medium"/>
                <a:cs typeface="Saira Medium"/>
                <a:sym typeface="Saira Medium"/>
              </a:rPr>
              <a:t>Network Discovery</a:t>
            </a:r>
            <a:endParaRPr b="0" i="0" sz="2200" u="none" cap="none" strike="noStrike"/>
          </a:p>
        </p:txBody>
      </p:sp>
      <p:sp>
        <p:nvSpPr>
          <p:cNvPr id="248" name="Google Shape;248;p29"/>
          <p:cNvSpPr/>
          <p:nvPr/>
        </p:nvSpPr>
        <p:spPr>
          <a:xfrm>
            <a:off x="7485221" y="6263640"/>
            <a:ext cx="635138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UDP is used for broadcasting network information.</a:t>
            </a:r>
            <a:endParaRPr b="0" i="0" sz="1750" u="none" cap="none" strike="noStrike"/>
          </a:p>
        </p:txBody>
      </p:sp>
      <p:sp>
        <p:nvSpPr>
          <p:cNvPr id="249" name="Google Shape;249;p29"/>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 name="Google Shape;250;p29"/>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p:nvPr/>
        </p:nvSpPr>
        <p:spPr>
          <a:xfrm>
            <a:off x="730091" y="877729"/>
            <a:ext cx="8178284" cy="651867"/>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FFFFF"/>
              </a:buClr>
              <a:buSzPts val="4100"/>
              <a:buFont typeface="Saira Medium"/>
              <a:buNone/>
            </a:pPr>
            <a:r>
              <a:rPr b="0" i="0" lang="en-US" sz="4100" u="none" cap="none" strike="noStrike">
                <a:solidFill>
                  <a:srgbClr val="FFFFFF"/>
                </a:solidFill>
                <a:latin typeface="Saira Medium"/>
                <a:ea typeface="Saira Medium"/>
                <a:cs typeface="Saira Medium"/>
                <a:sym typeface="Saira Medium"/>
              </a:rPr>
              <a:t>What Protocols Are based on UDP</a:t>
            </a:r>
            <a:endParaRPr b="0" i="0" sz="4100" u="none" cap="none" strike="noStrike"/>
          </a:p>
        </p:txBody>
      </p:sp>
      <p:sp>
        <p:nvSpPr>
          <p:cNvPr id="257" name="Google Shape;257;p30"/>
          <p:cNvSpPr/>
          <p:nvPr/>
        </p:nvSpPr>
        <p:spPr>
          <a:xfrm>
            <a:off x="730091" y="1946791"/>
            <a:ext cx="4251008" cy="3135273"/>
          </a:xfrm>
          <a:prstGeom prst="roundRect">
            <a:avLst>
              <a:gd fmla="val 5988"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0"/>
          <p:cNvSpPr/>
          <p:nvPr/>
        </p:nvSpPr>
        <p:spPr>
          <a:xfrm>
            <a:off x="961549" y="2178248"/>
            <a:ext cx="3775472" cy="3258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5E0DF"/>
              </a:buClr>
              <a:buSzPts val="2050"/>
              <a:buFont typeface="Saira Medium"/>
              <a:buNone/>
            </a:pPr>
            <a:r>
              <a:rPr b="0" i="0" lang="en-US" sz="2050" u="none" cap="none" strike="noStrike">
                <a:solidFill>
                  <a:srgbClr val="E5E0DF"/>
                </a:solidFill>
                <a:latin typeface="Saira Medium"/>
                <a:ea typeface="Saira Medium"/>
                <a:cs typeface="Saira Medium"/>
                <a:sym typeface="Saira Medium"/>
              </a:rPr>
              <a:t>Networking &amp; Internet Services</a:t>
            </a:r>
            <a:endParaRPr b="0" i="0" sz="2050" u="none" cap="none" strike="noStrike"/>
          </a:p>
        </p:txBody>
      </p:sp>
      <p:sp>
        <p:nvSpPr>
          <p:cNvPr id="259" name="Google Shape;259;p30"/>
          <p:cNvSpPr/>
          <p:nvPr/>
        </p:nvSpPr>
        <p:spPr>
          <a:xfrm>
            <a:off x="961549" y="2629257"/>
            <a:ext cx="3788093"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DNS (53)</a:t>
            </a:r>
            <a:r>
              <a:rPr b="0" i="0" lang="en-US" sz="1600" u="none" cap="none" strike="noStrike">
                <a:solidFill>
                  <a:srgbClr val="E5E0DF"/>
                </a:solidFill>
                <a:latin typeface="Roboto"/>
                <a:ea typeface="Roboto"/>
                <a:cs typeface="Roboto"/>
                <a:sym typeface="Roboto"/>
              </a:rPr>
              <a:t> – Domain name resolution</a:t>
            </a:r>
            <a:endParaRPr b="0" i="0" sz="1600" u="none" cap="none" strike="noStrike"/>
          </a:p>
        </p:txBody>
      </p:sp>
      <p:sp>
        <p:nvSpPr>
          <p:cNvPr id="260" name="Google Shape;260;p30"/>
          <p:cNvSpPr/>
          <p:nvPr/>
        </p:nvSpPr>
        <p:spPr>
          <a:xfrm>
            <a:off x="961549" y="3035975"/>
            <a:ext cx="3788093" cy="667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DHCP (67/68)</a:t>
            </a:r>
            <a:r>
              <a:rPr b="0" i="0" lang="en-US" sz="1600" u="none" cap="none" strike="noStrike">
                <a:solidFill>
                  <a:srgbClr val="E5E0DF"/>
                </a:solidFill>
                <a:latin typeface="Roboto"/>
                <a:ea typeface="Roboto"/>
                <a:cs typeface="Roboto"/>
                <a:sym typeface="Roboto"/>
              </a:rPr>
              <a:t> – Dynamic IP allocation</a:t>
            </a:r>
            <a:endParaRPr b="0" i="0" sz="1600" u="none" cap="none" strike="noStrike"/>
          </a:p>
        </p:txBody>
      </p:sp>
      <p:sp>
        <p:nvSpPr>
          <p:cNvPr id="261" name="Google Shape;261;p30"/>
          <p:cNvSpPr/>
          <p:nvPr/>
        </p:nvSpPr>
        <p:spPr>
          <a:xfrm>
            <a:off x="961549" y="3776424"/>
            <a:ext cx="3788093" cy="667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SNMP (161/162)</a:t>
            </a:r>
            <a:r>
              <a:rPr b="0" i="0" lang="en-US" sz="1600" u="none" cap="none" strike="noStrike">
                <a:solidFill>
                  <a:srgbClr val="E5E0DF"/>
                </a:solidFill>
                <a:latin typeface="Roboto"/>
                <a:ea typeface="Roboto"/>
                <a:cs typeface="Roboto"/>
                <a:sym typeface="Roboto"/>
              </a:rPr>
              <a:t> – Network management</a:t>
            </a:r>
            <a:endParaRPr b="0" i="0" sz="1600" u="none" cap="none" strike="noStrike"/>
          </a:p>
        </p:txBody>
      </p:sp>
      <p:sp>
        <p:nvSpPr>
          <p:cNvPr id="262" name="Google Shape;262;p30"/>
          <p:cNvSpPr/>
          <p:nvPr/>
        </p:nvSpPr>
        <p:spPr>
          <a:xfrm>
            <a:off x="961549" y="4516874"/>
            <a:ext cx="3788093"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NTP (123)</a:t>
            </a:r>
            <a:r>
              <a:rPr b="0" i="0" lang="en-US" sz="1600" u="none" cap="none" strike="noStrike">
                <a:solidFill>
                  <a:srgbClr val="E5E0DF"/>
                </a:solidFill>
                <a:latin typeface="Roboto"/>
                <a:ea typeface="Roboto"/>
                <a:cs typeface="Roboto"/>
                <a:sym typeface="Roboto"/>
              </a:rPr>
              <a:t> – Time synchronization</a:t>
            </a:r>
            <a:endParaRPr b="0" i="0" sz="1600" u="none" cap="none" strike="noStrike"/>
          </a:p>
        </p:txBody>
      </p:sp>
      <p:sp>
        <p:nvSpPr>
          <p:cNvPr id="263" name="Google Shape;263;p30"/>
          <p:cNvSpPr/>
          <p:nvPr/>
        </p:nvSpPr>
        <p:spPr>
          <a:xfrm>
            <a:off x="5189696" y="1946791"/>
            <a:ext cx="4251008" cy="3135273"/>
          </a:xfrm>
          <a:prstGeom prst="roundRect">
            <a:avLst>
              <a:gd fmla="val 5988"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p:nvPr/>
        </p:nvSpPr>
        <p:spPr>
          <a:xfrm>
            <a:off x="5421154" y="2178248"/>
            <a:ext cx="3147179" cy="3258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5E0DF"/>
              </a:buClr>
              <a:buSzPts val="2050"/>
              <a:buFont typeface="Saira Medium"/>
              <a:buNone/>
            </a:pPr>
            <a:r>
              <a:rPr b="0" i="0" lang="en-US" sz="2050" u="none" cap="none" strike="noStrike">
                <a:solidFill>
                  <a:srgbClr val="E5E0DF"/>
                </a:solidFill>
                <a:latin typeface="Saira Medium"/>
                <a:ea typeface="Saira Medium"/>
                <a:cs typeface="Saira Medium"/>
                <a:sym typeface="Saira Medium"/>
              </a:rPr>
              <a:t>Real-Time Communication</a:t>
            </a:r>
            <a:endParaRPr b="0" i="0" sz="2050" u="none" cap="none" strike="noStrike"/>
          </a:p>
        </p:txBody>
      </p:sp>
      <p:sp>
        <p:nvSpPr>
          <p:cNvPr id="265" name="Google Shape;265;p30"/>
          <p:cNvSpPr/>
          <p:nvPr/>
        </p:nvSpPr>
        <p:spPr>
          <a:xfrm>
            <a:off x="5421154" y="2629257"/>
            <a:ext cx="3788093"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VoIP &amp; SIP</a:t>
            </a:r>
            <a:r>
              <a:rPr b="0" i="0" lang="en-US" sz="1600" u="none" cap="none" strike="noStrike">
                <a:solidFill>
                  <a:srgbClr val="E5E0DF"/>
                </a:solidFill>
                <a:latin typeface="Roboto"/>
                <a:ea typeface="Roboto"/>
                <a:cs typeface="Roboto"/>
                <a:sym typeface="Roboto"/>
              </a:rPr>
              <a:t> – Low-latency voice calls</a:t>
            </a:r>
            <a:endParaRPr b="0" i="0" sz="1600" u="none" cap="none" strike="noStrike"/>
          </a:p>
        </p:txBody>
      </p:sp>
      <p:sp>
        <p:nvSpPr>
          <p:cNvPr id="266" name="Google Shape;266;p30"/>
          <p:cNvSpPr/>
          <p:nvPr/>
        </p:nvSpPr>
        <p:spPr>
          <a:xfrm>
            <a:off x="5421154" y="3035975"/>
            <a:ext cx="3788093" cy="667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WebRTC</a:t>
            </a:r>
            <a:r>
              <a:rPr b="0" i="0" lang="en-US" sz="1600" u="none" cap="none" strike="noStrike">
                <a:solidFill>
                  <a:srgbClr val="E5E0DF"/>
                </a:solidFill>
                <a:latin typeface="Roboto"/>
                <a:ea typeface="Roboto"/>
                <a:cs typeface="Roboto"/>
                <a:sym typeface="Roboto"/>
              </a:rPr>
              <a:t> – Browser-based video &amp; audio</a:t>
            </a:r>
            <a:endParaRPr b="0" i="0" sz="1600" u="none" cap="none" strike="noStrike"/>
          </a:p>
        </p:txBody>
      </p:sp>
      <p:sp>
        <p:nvSpPr>
          <p:cNvPr id="267" name="Google Shape;267;p30"/>
          <p:cNvSpPr/>
          <p:nvPr/>
        </p:nvSpPr>
        <p:spPr>
          <a:xfrm>
            <a:off x="9649301" y="1946791"/>
            <a:ext cx="4251008" cy="3135273"/>
          </a:xfrm>
          <a:prstGeom prst="roundRect">
            <a:avLst>
              <a:gd fmla="val 5988"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0"/>
          <p:cNvSpPr/>
          <p:nvPr/>
        </p:nvSpPr>
        <p:spPr>
          <a:xfrm>
            <a:off x="9880759" y="2178248"/>
            <a:ext cx="2607469" cy="3258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5E0DF"/>
              </a:buClr>
              <a:buSzPts val="2050"/>
              <a:buFont typeface="Saira Medium"/>
              <a:buNone/>
            </a:pPr>
            <a:r>
              <a:rPr b="0" i="0" lang="en-US" sz="2050" u="none" cap="none" strike="noStrike">
                <a:solidFill>
                  <a:srgbClr val="E5E0DF"/>
                </a:solidFill>
                <a:latin typeface="Saira Medium"/>
                <a:ea typeface="Saira Medium"/>
                <a:cs typeface="Saira Medium"/>
                <a:sym typeface="Saira Medium"/>
              </a:rPr>
              <a:t>Streaming &amp; Media</a:t>
            </a:r>
            <a:endParaRPr b="0" i="0" sz="2050" u="none" cap="none" strike="noStrike"/>
          </a:p>
        </p:txBody>
      </p:sp>
      <p:sp>
        <p:nvSpPr>
          <p:cNvPr id="269" name="Google Shape;269;p30"/>
          <p:cNvSpPr/>
          <p:nvPr/>
        </p:nvSpPr>
        <p:spPr>
          <a:xfrm>
            <a:off x="9880759" y="2629257"/>
            <a:ext cx="3788093"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RTP &amp; RTSP (554)</a:t>
            </a:r>
            <a:r>
              <a:rPr b="0" i="0" lang="en-US" sz="1600" u="none" cap="none" strike="noStrike">
                <a:solidFill>
                  <a:srgbClr val="E5E0DF"/>
                </a:solidFill>
                <a:latin typeface="Roboto"/>
                <a:ea typeface="Roboto"/>
                <a:cs typeface="Roboto"/>
                <a:sym typeface="Roboto"/>
              </a:rPr>
              <a:t> – Live streaming</a:t>
            </a:r>
            <a:endParaRPr b="0" i="0" sz="1600" u="none" cap="none" strike="noStrike"/>
          </a:p>
        </p:txBody>
      </p:sp>
      <p:sp>
        <p:nvSpPr>
          <p:cNvPr id="270" name="Google Shape;270;p30"/>
          <p:cNvSpPr/>
          <p:nvPr/>
        </p:nvSpPr>
        <p:spPr>
          <a:xfrm>
            <a:off x="9880759" y="3035975"/>
            <a:ext cx="3788093" cy="66746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Multicast IPTV</a:t>
            </a:r>
            <a:r>
              <a:rPr b="0" i="0" lang="en-US" sz="1600" u="none" cap="none" strike="noStrike">
                <a:solidFill>
                  <a:srgbClr val="E5E0DF"/>
                </a:solidFill>
                <a:latin typeface="Roboto"/>
                <a:ea typeface="Roboto"/>
                <a:cs typeface="Roboto"/>
                <a:sym typeface="Roboto"/>
              </a:rPr>
              <a:t> – Efficient content delivery</a:t>
            </a:r>
            <a:endParaRPr b="0" i="0" sz="1600" u="none" cap="none" strike="noStrike"/>
          </a:p>
        </p:txBody>
      </p:sp>
      <p:sp>
        <p:nvSpPr>
          <p:cNvPr id="271" name="Google Shape;271;p30"/>
          <p:cNvSpPr/>
          <p:nvPr/>
        </p:nvSpPr>
        <p:spPr>
          <a:xfrm>
            <a:off x="730091" y="5290661"/>
            <a:ext cx="6480810" cy="2061091"/>
          </a:xfrm>
          <a:prstGeom prst="roundRect">
            <a:avLst>
              <a:gd fmla="val 9109"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961549" y="5522119"/>
            <a:ext cx="2764274" cy="3258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5E0DF"/>
              </a:buClr>
              <a:buSzPts val="2050"/>
              <a:buFont typeface="Saira Medium"/>
              <a:buNone/>
            </a:pPr>
            <a:r>
              <a:rPr b="0" i="0" lang="en-US" sz="2050" u="none" cap="none" strike="noStrike">
                <a:solidFill>
                  <a:srgbClr val="E5E0DF"/>
                </a:solidFill>
                <a:latin typeface="Saira Medium"/>
                <a:ea typeface="Saira Medium"/>
                <a:cs typeface="Saira Medium"/>
                <a:sym typeface="Saira Medium"/>
              </a:rPr>
              <a:t>Gaming &amp; File Transfer</a:t>
            </a:r>
            <a:endParaRPr b="0" i="0" sz="2050" u="none" cap="none" strike="noStrike"/>
          </a:p>
        </p:txBody>
      </p:sp>
      <p:sp>
        <p:nvSpPr>
          <p:cNvPr id="273" name="Google Shape;273;p30"/>
          <p:cNvSpPr/>
          <p:nvPr/>
        </p:nvSpPr>
        <p:spPr>
          <a:xfrm>
            <a:off x="961549" y="5973128"/>
            <a:ext cx="6017895"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Game Servers</a:t>
            </a:r>
            <a:r>
              <a:rPr b="0" i="0" lang="en-US" sz="1600" u="none" cap="none" strike="noStrike">
                <a:solidFill>
                  <a:srgbClr val="E5E0DF"/>
                </a:solidFill>
                <a:latin typeface="Roboto"/>
                <a:ea typeface="Roboto"/>
                <a:cs typeface="Roboto"/>
                <a:sym typeface="Roboto"/>
              </a:rPr>
              <a:t> – Real-time multiplayer gaming</a:t>
            </a:r>
            <a:endParaRPr b="0" i="0" sz="1600" u="none" cap="none" strike="noStrike"/>
          </a:p>
        </p:txBody>
      </p:sp>
      <p:sp>
        <p:nvSpPr>
          <p:cNvPr id="274" name="Google Shape;274;p30"/>
          <p:cNvSpPr/>
          <p:nvPr/>
        </p:nvSpPr>
        <p:spPr>
          <a:xfrm>
            <a:off x="961549" y="6379845"/>
            <a:ext cx="6017895"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TFTP (69)</a:t>
            </a:r>
            <a:r>
              <a:rPr b="0" i="0" lang="en-US" sz="1600" u="none" cap="none" strike="noStrike">
                <a:solidFill>
                  <a:srgbClr val="E5E0DF"/>
                </a:solidFill>
                <a:latin typeface="Roboto"/>
                <a:ea typeface="Roboto"/>
                <a:cs typeface="Roboto"/>
                <a:sym typeface="Roboto"/>
              </a:rPr>
              <a:t> – Lightweight file transfer</a:t>
            </a:r>
            <a:endParaRPr b="0" i="0" sz="1600" u="none" cap="none" strike="noStrike"/>
          </a:p>
        </p:txBody>
      </p:sp>
      <p:sp>
        <p:nvSpPr>
          <p:cNvPr id="275" name="Google Shape;275;p30"/>
          <p:cNvSpPr/>
          <p:nvPr/>
        </p:nvSpPr>
        <p:spPr>
          <a:xfrm>
            <a:off x="7419499" y="5290661"/>
            <a:ext cx="6480810" cy="2061091"/>
          </a:xfrm>
          <a:prstGeom prst="roundRect">
            <a:avLst>
              <a:gd fmla="val 9109"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0"/>
          <p:cNvSpPr/>
          <p:nvPr/>
        </p:nvSpPr>
        <p:spPr>
          <a:xfrm>
            <a:off x="7650956" y="5522119"/>
            <a:ext cx="2607469" cy="325874"/>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E5E0DF"/>
              </a:buClr>
              <a:buSzPts val="2050"/>
              <a:buFont typeface="Saira Medium"/>
              <a:buNone/>
            </a:pPr>
            <a:r>
              <a:rPr b="0" i="0" lang="en-US" sz="2050" u="none" cap="none" strike="noStrike">
                <a:solidFill>
                  <a:srgbClr val="E5E0DF"/>
                </a:solidFill>
                <a:latin typeface="Saira Medium"/>
                <a:ea typeface="Saira Medium"/>
                <a:cs typeface="Saira Medium"/>
                <a:sym typeface="Saira Medium"/>
              </a:rPr>
              <a:t>VPN &amp; Security</a:t>
            </a:r>
            <a:endParaRPr b="0" i="0" sz="2050" u="none" cap="none" strike="noStrike"/>
          </a:p>
        </p:txBody>
      </p:sp>
      <p:sp>
        <p:nvSpPr>
          <p:cNvPr id="277" name="Google Shape;277;p30"/>
          <p:cNvSpPr/>
          <p:nvPr/>
        </p:nvSpPr>
        <p:spPr>
          <a:xfrm>
            <a:off x="7650956" y="5973128"/>
            <a:ext cx="6017895"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IKE (500/4500)</a:t>
            </a:r>
            <a:r>
              <a:rPr b="0" i="0" lang="en-US" sz="1600" u="none" cap="none" strike="noStrike">
                <a:solidFill>
                  <a:srgbClr val="E5E0DF"/>
                </a:solidFill>
                <a:latin typeface="Roboto"/>
                <a:ea typeface="Roboto"/>
                <a:cs typeface="Roboto"/>
                <a:sym typeface="Roboto"/>
              </a:rPr>
              <a:t> – IPSec VPNs</a:t>
            </a:r>
            <a:endParaRPr b="0" i="0" sz="1600" u="none" cap="none" strike="noStrike"/>
          </a:p>
        </p:txBody>
      </p:sp>
      <p:sp>
        <p:nvSpPr>
          <p:cNvPr id="278" name="Google Shape;278;p30"/>
          <p:cNvSpPr/>
          <p:nvPr/>
        </p:nvSpPr>
        <p:spPr>
          <a:xfrm>
            <a:off x="7650956" y="6379845"/>
            <a:ext cx="6017895"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WireGuard (51820)</a:t>
            </a:r>
            <a:r>
              <a:rPr b="0" i="0" lang="en-US" sz="1600" u="none" cap="none" strike="noStrike">
                <a:solidFill>
                  <a:srgbClr val="E5E0DF"/>
                </a:solidFill>
                <a:latin typeface="Roboto"/>
                <a:ea typeface="Roboto"/>
                <a:cs typeface="Roboto"/>
                <a:sym typeface="Roboto"/>
              </a:rPr>
              <a:t> – Secure tunneling</a:t>
            </a:r>
            <a:endParaRPr b="0" i="0" sz="1600" u="none" cap="none" strike="noStrike"/>
          </a:p>
        </p:txBody>
      </p:sp>
      <p:sp>
        <p:nvSpPr>
          <p:cNvPr id="279" name="Google Shape;279;p30"/>
          <p:cNvSpPr/>
          <p:nvPr/>
        </p:nvSpPr>
        <p:spPr>
          <a:xfrm>
            <a:off x="7650956" y="6786562"/>
            <a:ext cx="6017895" cy="333732"/>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E5E0DF"/>
              </a:buClr>
              <a:buSzPts val="1600"/>
              <a:buFont typeface="Roboto"/>
              <a:buNone/>
            </a:pPr>
            <a:r>
              <a:rPr b="1" i="0" lang="en-US" sz="1600" u="none" cap="none" strike="noStrike">
                <a:solidFill>
                  <a:srgbClr val="E5E0DF"/>
                </a:solidFill>
                <a:latin typeface="Roboto"/>
                <a:ea typeface="Roboto"/>
                <a:cs typeface="Roboto"/>
                <a:sym typeface="Roboto"/>
              </a:rPr>
              <a:t>QUIC (443)</a:t>
            </a:r>
            <a:r>
              <a:rPr b="0" i="0" lang="en-US" sz="1600" u="none" cap="none" strike="noStrike">
                <a:solidFill>
                  <a:srgbClr val="E5E0DF"/>
                </a:solidFill>
                <a:latin typeface="Roboto"/>
                <a:ea typeface="Roboto"/>
                <a:cs typeface="Roboto"/>
                <a:sym typeface="Roboto"/>
              </a:rPr>
              <a:t> – Faster web transport</a:t>
            </a:r>
            <a:endParaRPr b="0" i="0" sz="1600" u="none" cap="none" strike="noStrike"/>
          </a:p>
        </p:txBody>
      </p:sp>
      <p:sp>
        <p:nvSpPr>
          <p:cNvPr id="280" name="Google Shape;280;p30"/>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1" name="Google Shape;281;p30"/>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preencoded.png" id="287" name="Google Shape;287;p31"/>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288" name="Google Shape;288;p31"/>
          <p:cNvSpPr/>
          <p:nvPr/>
        </p:nvSpPr>
        <p:spPr>
          <a:xfrm>
            <a:off x="4451390" y="2864525"/>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Conclusion</a:t>
            </a:r>
            <a:endParaRPr b="0" i="0" sz="4450" u="none" cap="none" strike="noStrike"/>
          </a:p>
        </p:txBody>
      </p:sp>
      <p:sp>
        <p:nvSpPr>
          <p:cNvPr id="289" name="Google Shape;289;p31"/>
          <p:cNvSpPr/>
          <p:nvPr/>
        </p:nvSpPr>
        <p:spPr>
          <a:xfrm>
            <a:off x="4451390" y="3913465"/>
            <a:ext cx="93852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UDP is a fundamental transport layer protocol that prioritizes speed and efficiency over reliability. Understanding the strengths and limitations of UDP allows network engineers and developers to choose the appropriate protocol for their specific needs, balancing speed, reliability, and resource usage effectively.</a:t>
            </a:r>
            <a:endParaRPr b="0" i="0" sz="1750" u="none" cap="none" strike="noStrike"/>
          </a:p>
        </p:txBody>
      </p:sp>
      <p:sp>
        <p:nvSpPr>
          <p:cNvPr id="290" name="Google Shape;290;p31"/>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1" name="Google Shape;291;p31"/>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2"/>
          <p:cNvSpPr/>
          <p:nvPr/>
        </p:nvSpPr>
        <p:spPr>
          <a:xfrm>
            <a:off x="793790" y="1636752"/>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SzPts val="4450"/>
              <a:buFont typeface="Arial"/>
              <a:buNone/>
            </a:pPr>
            <a:r>
              <a:t/>
            </a:r>
            <a:endParaRPr b="0" i="0" sz="4450" u="none" cap="none" strike="noStrike"/>
          </a:p>
        </p:txBody>
      </p:sp>
      <p:sp>
        <p:nvSpPr>
          <p:cNvPr id="298" name="Google Shape;298;p32"/>
          <p:cNvSpPr/>
          <p:nvPr/>
        </p:nvSpPr>
        <p:spPr>
          <a:xfrm>
            <a:off x="793790" y="2912507"/>
            <a:ext cx="406919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Sources</a:t>
            </a:r>
            <a:endParaRPr b="0" i="0" sz="4450" u="none" cap="none" strike="noStrike"/>
          </a:p>
        </p:txBody>
      </p:sp>
      <p:sp>
        <p:nvSpPr>
          <p:cNvPr id="299" name="Google Shape;299;p32"/>
          <p:cNvSpPr/>
          <p:nvPr/>
        </p:nvSpPr>
        <p:spPr>
          <a:xfrm>
            <a:off x="793790" y="3848100"/>
            <a:ext cx="4069199"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C8337"/>
              </a:buClr>
              <a:buSzPts val="4450"/>
              <a:buFont typeface="Saira Medium"/>
              <a:buNone/>
            </a:pPr>
            <a:r>
              <a:rPr b="0" i="0" lang="en-US" sz="4450" u="none" cap="none" strike="noStrike">
                <a:solidFill>
                  <a:srgbClr val="FC8337"/>
                </a:solidFill>
                <a:latin typeface="Saira Medium"/>
                <a:ea typeface="Saira Medium"/>
                <a:cs typeface="Saira Medium"/>
                <a:sym typeface="Saira Medium"/>
              </a:rPr>
              <a:t>RFC 768</a:t>
            </a:r>
            <a:endParaRPr b="0" i="0" sz="4450" u="none" cap="none" strike="noStrike"/>
          </a:p>
        </p:txBody>
      </p:sp>
      <p:sp>
        <p:nvSpPr>
          <p:cNvPr id="300" name="Google Shape;300;p32"/>
          <p:cNvSpPr/>
          <p:nvPr/>
        </p:nvSpPr>
        <p:spPr>
          <a:xfrm>
            <a:off x="5424011" y="2912507"/>
            <a:ext cx="8420100" cy="2835354"/>
          </a:xfrm>
          <a:prstGeom prst="rect">
            <a:avLst/>
          </a:prstGeom>
          <a:noFill/>
          <a:ln>
            <a:noFill/>
          </a:ln>
        </p:spPr>
        <p:txBody>
          <a:bodyPr anchorCtr="0" anchor="t" bIns="0" lIns="0" spcFirstLastPara="1" rIns="0" wrap="square" tIns="0">
            <a:noAutofit/>
          </a:bodyPr>
          <a:lstStyle/>
          <a:p>
            <a:pPr indent="0" lvl="0" marL="0" marR="0" rtl="0" algn="l">
              <a:lnSpc>
                <a:spcPct val="125280"/>
              </a:lnSpc>
              <a:spcBef>
                <a:spcPts val="0"/>
              </a:spcBef>
              <a:spcAft>
                <a:spcPts val="0"/>
              </a:spcAft>
              <a:buClr>
                <a:srgbClr val="FFFFFF"/>
              </a:buClr>
              <a:buSzPts val="8900"/>
              <a:buFont typeface="Saira Medium"/>
              <a:buNone/>
            </a:pPr>
            <a:r>
              <a:rPr b="0" i="0" lang="en-US" sz="8900" u="none" cap="none" strike="noStrike">
                <a:solidFill>
                  <a:srgbClr val="FFFFFF"/>
                </a:solidFill>
                <a:latin typeface="Saira Medium"/>
                <a:ea typeface="Saira Medium"/>
                <a:cs typeface="Saira Medium"/>
                <a:sym typeface="Saira Medium"/>
              </a:rPr>
              <a:t>Thank You For Your Attention</a:t>
            </a:r>
            <a:endParaRPr b="0" i="0" sz="8900" u="none" cap="none" strike="noStrike"/>
          </a:p>
        </p:txBody>
      </p:sp>
      <p:sp>
        <p:nvSpPr>
          <p:cNvPr id="301" name="Google Shape;301;p32"/>
          <p:cNvSpPr/>
          <p:nvPr/>
        </p:nvSpPr>
        <p:spPr>
          <a:xfrm>
            <a:off x="793790" y="6229826"/>
            <a:ext cx="130428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SzPts val="1750"/>
              <a:buFont typeface="Arial"/>
              <a:buNone/>
            </a:pPr>
            <a:r>
              <a:t/>
            </a:r>
            <a:endParaRPr b="0" i="0" sz="1750" u="none" cap="none" strike="noStrike"/>
          </a:p>
        </p:txBody>
      </p:sp>
      <p:sp>
        <p:nvSpPr>
          <p:cNvPr id="302" name="Google Shape;302;p32"/>
          <p:cNvSpPr/>
          <p:nvPr/>
        </p:nvSpPr>
        <p:spPr>
          <a:xfrm>
            <a:off x="12857925" y="7774575"/>
            <a:ext cx="1677000" cy="363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3" name="Google Shape;303;p32"/>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preencoded.png" id="90" name="Google Shape;90;p19"/>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91" name="Google Shape;91;p19"/>
          <p:cNvSpPr/>
          <p:nvPr/>
        </p:nvSpPr>
        <p:spPr>
          <a:xfrm>
            <a:off x="4451390" y="2751415"/>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Table Of Contents</a:t>
            </a:r>
            <a:endParaRPr b="0" i="0" sz="4450" u="none" cap="none" strike="noStrike"/>
          </a:p>
        </p:txBody>
      </p:sp>
      <p:sp>
        <p:nvSpPr>
          <p:cNvPr id="92" name="Google Shape;92;p19"/>
          <p:cNvSpPr/>
          <p:nvPr/>
        </p:nvSpPr>
        <p:spPr>
          <a:xfrm>
            <a:off x="4451390" y="3879652"/>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Transport Layer </a:t>
            </a:r>
            <a:endParaRPr b="0" i="0" sz="1750" u="none" cap="none" strike="noStrike"/>
          </a:p>
        </p:txBody>
      </p:sp>
      <p:sp>
        <p:nvSpPr>
          <p:cNvPr id="93" name="Google Shape;93;p19"/>
          <p:cNvSpPr/>
          <p:nvPr/>
        </p:nvSpPr>
        <p:spPr>
          <a:xfrm>
            <a:off x="4451390" y="4412456"/>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Introduction to UDP</a:t>
            </a:r>
            <a:endParaRPr b="0" i="0" sz="1750" u="none" cap="none" strike="noStrike"/>
          </a:p>
        </p:txBody>
      </p:sp>
      <p:sp>
        <p:nvSpPr>
          <p:cNvPr id="94" name="Google Shape;94;p19"/>
          <p:cNvSpPr/>
          <p:nvPr/>
        </p:nvSpPr>
        <p:spPr>
          <a:xfrm>
            <a:off x="4451390" y="4945261"/>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UDP Header</a:t>
            </a:r>
            <a:endParaRPr b="0" i="0" sz="1750" u="none" cap="none" strike="noStrike"/>
          </a:p>
        </p:txBody>
      </p:sp>
      <p:sp>
        <p:nvSpPr>
          <p:cNvPr id="95" name="Google Shape;95;p19"/>
          <p:cNvSpPr/>
          <p:nvPr/>
        </p:nvSpPr>
        <p:spPr>
          <a:xfrm>
            <a:off x="9428321" y="3879652"/>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UDP Checksum</a:t>
            </a:r>
            <a:endParaRPr b="0" i="0" sz="1750" u="none" cap="none" strike="noStrike"/>
          </a:p>
        </p:txBody>
      </p:sp>
      <p:sp>
        <p:nvSpPr>
          <p:cNvPr id="96" name="Google Shape;96;p19"/>
          <p:cNvSpPr/>
          <p:nvPr/>
        </p:nvSpPr>
        <p:spPr>
          <a:xfrm>
            <a:off x="9428321" y="4412456"/>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UDP Usages</a:t>
            </a:r>
            <a:endParaRPr b="0" i="0" sz="1750" u="none" cap="none" strike="noStrike"/>
          </a:p>
        </p:txBody>
      </p:sp>
      <p:sp>
        <p:nvSpPr>
          <p:cNvPr id="97" name="Google Shape;97;p19"/>
          <p:cNvSpPr/>
          <p:nvPr/>
        </p:nvSpPr>
        <p:spPr>
          <a:xfrm>
            <a:off x="9428321" y="4945261"/>
            <a:ext cx="4415909" cy="453509"/>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Conclusion</a:t>
            </a:r>
            <a:endParaRPr b="0" i="0" sz="1750" u="none" cap="none" strike="noStrike"/>
          </a:p>
        </p:txBody>
      </p:sp>
      <p:sp>
        <p:nvSpPr>
          <p:cNvPr id="98" name="Google Shape;98;p19"/>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p:nvPr/>
        </p:nvSpPr>
        <p:spPr>
          <a:xfrm>
            <a:off x="793790" y="1859756"/>
            <a:ext cx="1160776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The Transport Layer: Purpose and Functions</a:t>
            </a:r>
            <a:endParaRPr b="0" i="0" sz="4450" u="none" cap="none" strike="noStrike"/>
          </a:p>
        </p:txBody>
      </p:sp>
      <p:sp>
        <p:nvSpPr>
          <p:cNvPr id="105" name="Google Shape;105;p20"/>
          <p:cNvSpPr/>
          <p:nvPr/>
        </p:nvSpPr>
        <p:spPr>
          <a:xfrm>
            <a:off x="793790" y="3135511"/>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Saira Medium"/>
              <a:buNone/>
            </a:pPr>
            <a:r>
              <a:rPr b="0" i="0" lang="en-US" sz="2200" u="none" cap="none" strike="noStrike">
                <a:solidFill>
                  <a:srgbClr val="FFFFFF"/>
                </a:solidFill>
                <a:latin typeface="Saira Medium"/>
                <a:ea typeface="Saira Medium"/>
                <a:cs typeface="Saira Medium"/>
                <a:sym typeface="Saira Medium"/>
              </a:rPr>
              <a:t>Key Functions</a:t>
            </a:r>
            <a:endParaRPr b="0" i="0" sz="2200" u="none" cap="none" strike="noStrike"/>
          </a:p>
        </p:txBody>
      </p:sp>
      <p:sp>
        <p:nvSpPr>
          <p:cNvPr id="106" name="Google Shape;106;p20"/>
          <p:cNvSpPr/>
          <p:nvPr/>
        </p:nvSpPr>
        <p:spPr>
          <a:xfrm>
            <a:off x="793790" y="3716655"/>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Segmentation and Reassembly</a:t>
            </a:r>
            <a:endParaRPr b="0" i="0" sz="1750" u="none" cap="none" strike="noStrike"/>
          </a:p>
        </p:txBody>
      </p:sp>
      <p:sp>
        <p:nvSpPr>
          <p:cNvPr id="107" name="Google Shape;107;p20"/>
          <p:cNvSpPr/>
          <p:nvPr/>
        </p:nvSpPr>
        <p:spPr>
          <a:xfrm>
            <a:off x="793790" y="4158853"/>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End-to-End Communication</a:t>
            </a:r>
            <a:endParaRPr b="0" i="0" sz="1750" u="none" cap="none" strike="noStrike"/>
          </a:p>
        </p:txBody>
      </p:sp>
      <p:sp>
        <p:nvSpPr>
          <p:cNvPr id="108" name="Google Shape;108;p20"/>
          <p:cNvSpPr/>
          <p:nvPr/>
        </p:nvSpPr>
        <p:spPr>
          <a:xfrm>
            <a:off x="793790" y="4601051"/>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Multiplexing and Demultiplexing</a:t>
            </a:r>
            <a:endParaRPr b="0" i="0" sz="1750" u="none" cap="none" strike="noStrike"/>
          </a:p>
        </p:txBody>
      </p:sp>
      <p:sp>
        <p:nvSpPr>
          <p:cNvPr id="109" name="Google Shape;109;p20"/>
          <p:cNvSpPr/>
          <p:nvPr/>
        </p:nvSpPr>
        <p:spPr>
          <a:xfrm>
            <a:off x="793790" y="5043249"/>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Error Detection and Correction</a:t>
            </a:r>
            <a:endParaRPr b="0" i="0" sz="1750" u="none" cap="none" strike="noStrike"/>
          </a:p>
        </p:txBody>
      </p:sp>
      <p:sp>
        <p:nvSpPr>
          <p:cNvPr id="110" name="Google Shape;110;p20"/>
          <p:cNvSpPr/>
          <p:nvPr/>
        </p:nvSpPr>
        <p:spPr>
          <a:xfrm>
            <a:off x="793790" y="5485448"/>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Flow Control</a:t>
            </a:r>
            <a:endParaRPr b="0" i="0" sz="1750" u="none" cap="none" strike="noStrike"/>
          </a:p>
        </p:txBody>
      </p:sp>
      <p:sp>
        <p:nvSpPr>
          <p:cNvPr id="111" name="Google Shape;111;p20"/>
          <p:cNvSpPr/>
          <p:nvPr/>
        </p:nvSpPr>
        <p:spPr>
          <a:xfrm>
            <a:off x="793790" y="5927646"/>
            <a:ext cx="624470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E5E0DF"/>
              </a:buClr>
              <a:buSzPts val="1750"/>
              <a:buFont typeface="Roboto"/>
              <a:buChar char="•"/>
            </a:pPr>
            <a:r>
              <a:rPr b="0" i="0" lang="en-US" sz="1750" u="none" cap="none" strike="noStrike">
                <a:solidFill>
                  <a:srgbClr val="E5E0DF"/>
                </a:solidFill>
                <a:latin typeface="Roboto"/>
                <a:ea typeface="Roboto"/>
                <a:cs typeface="Roboto"/>
                <a:sym typeface="Roboto"/>
              </a:rPr>
              <a:t>Reliability and Connection Management</a:t>
            </a:r>
            <a:endParaRPr b="0" i="0" sz="1750" u="none" cap="none" strike="noStrike"/>
          </a:p>
        </p:txBody>
      </p:sp>
      <p:sp>
        <p:nvSpPr>
          <p:cNvPr id="112" name="Google Shape;112;p20"/>
          <p:cNvSpPr/>
          <p:nvPr/>
        </p:nvSpPr>
        <p:spPr>
          <a:xfrm>
            <a:off x="7599521" y="3135511"/>
            <a:ext cx="3597712"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FFFF"/>
              </a:buClr>
              <a:buSzPts val="2200"/>
              <a:buFont typeface="Saira Medium"/>
              <a:buNone/>
            </a:pPr>
            <a:r>
              <a:rPr b="0" i="0" lang="en-US" sz="2200" u="none" cap="none" strike="noStrike">
                <a:solidFill>
                  <a:srgbClr val="FFFFFF"/>
                </a:solidFill>
                <a:latin typeface="Saira Medium"/>
                <a:ea typeface="Saira Medium"/>
                <a:cs typeface="Saira Medium"/>
                <a:sym typeface="Saira Medium"/>
              </a:rPr>
              <a:t>Role of the Transport Layer</a:t>
            </a:r>
            <a:endParaRPr b="0" i="0" sz="2200" u="none" cap="none" strike="noStrike"/>
          </a:p>
        </p:txBody>
      </p:sp>
      <p:sp>
        <p:nvSpPr>
          <p:cNvPr id="113" name="Google Shape;113;p20"/>
          <p:cNvSpPr/>
          <p:nvPr/>
        </p:nvSpPr>
        <p:spPr>
          <a:xfrm>
            <a:off x="7599521" y="3716655"/>
            <a:ext cx="6244709"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The transport layer acts as a bridge between application-layer services and lower-layer networking functionalities. It ensures data sent from a source application reaches the intended destination application reliably and efficiently.</a:t>
            </a:r>
            <a:endParaRPr b="0" i="0" sz="1750" u="none" cap="none" strike="noStrike"/>
          </a:p>
        </p:txBody>
      </p:sp>
      <p:sp>
        <p:nvSpPr>
          <p:cNvPr id="114" name="Google Shape;114;p20"/>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p:nvPr/>
        </p:nvSpPr>
        <p:spPr>
          <a:xfrm>
            <a:off x="733425" y="577453"/>
            <a:ext cx="7466290" cy="654844"/>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FFFFF"/>
              </a:buClr>
              <a:buSzPts val="4100"/>
              <a:buFont typeface="Saira Medium"/>
              <a:buNone/>
            </a:pPr>
            <a:r>
              <a:rPr b="0" i="0" lang="en-US" sz="4100" u="none" cap="none" strike="noStrike">
                <a:solidFill>
                  <a:srgbClr val="FFFFFF"/>
                </a:solidFill>
                <a:latin typeface="Saira Medium"/>
                <a:ea typeface="Saira Medium"/>
                <a:cs typeface="Saira Medium"/>
                <a:sym typeface="Saira Medium"/>
              </a:rPr>
              <a:t>Connectionless Demultiplexing</a:t>
            </a:r>
            <a:endParaRPr b="0" i="0" sz="4100" u="none" cap="none" strike="noStrike"/>
          </a:p>
        </p:txBody>
      </p:sp>
      <p:pic>
        <p:nvPicPr>
          <p:cNvPr descr="preencoded.png" id="121" name="Google Shape;121;p21"/>
          <p:cNvPicPr preferRelativeResize="0"/>
          <p:nvPr/>
        </p:nvPicPr>
        <p:blipFill rotWithShape="1">
          <a:blip r:embed="rId3">
            <a:alphaModFix/>
          </a:blip>
          <a:srcRect b="0" l="0" r="0" t="0"/>
          <a:stretch/>
        </p:blipFill>
        <p:spPr>
          <a:xfrm>
            <a:off x="1290399" y="1651397"/>
            <a:ext cx="12049601" cy="6000631"/>
          </a:xfrm>
          <a:prstGeom prst="rect">
            <a:avLst/>
          </a:prstGeom>
          <a:noFill/>
          <a:ln>
            <a:noFill/>
          </a:ln>
        </p:spPr>
      </p:pic>
      <p:sp>
        <p:nvSpPr>
          <p:cNvPr id="122" name="Google Shape;122;p21"/>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p:nvPr/>
        </p:nvSpPr>
        <p:spPr>
          <a:xfrm>
            <a:off x="793790" y="2425065"/>
            <a:ext cx="12942927"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Introduction to the User Datagram Protocol (UDP)</a:t>
            </a:r>
            <a:endParaRPr b="0" i="0" sz="4450" u="none" cap="none" strike="noStrike"/>
          </a:p>
        </p:txBody>
      </p:sp>
      <p:sp>
        <p:nvSpPr>
          <p:cNvPr id="129" name="Google Shape;129;p22"/>
          <p:cNvSpPr/>
          <p:nvPr/>
        </p:nvSpPr>
        <p:spPr>
          <a:xfrm>
            <a:off x="793790" y="3729157"/>
            <a:ext cx="396835" cy="396835"/>
          </a:xfrm>
          <a:prstGeom prst="roundRect">
            <a:avLst>
              <a:gd fmla="val 51443"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1417439" y="3729157"/>
            <a:ext cx="3572708" cy="850583"/>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E5E0DF"/>
              </a:buClr>
              <a:buSzPts val="2650"/>
              <a:buFont typeface="Saira Medium"/>
              <a:buNone/>
            </a:pPr>
            <a:r>
              <a:rPr b="1" i="0" lang="en-US" sz="2650" u="none" cap="none" strike="noStrike">
                <a:solidFill>
                  <a:srgbClr val="E5E0DF"/>
                </a:solidFill>
                <a:latin typeface="Saira Medium"/>
                <a:ea typeface="Saira Medium"/>
                <a:cs typeface="Saira Medium"/>
                <a:sym typeface="Saira Medium"/>
              </a:rPr>
              <a:t>1980</a:t>
            </a:r>
            <a:r>
              <a:rPr b="0" i="0" lang="en-US" sz="2650" u="none" cap="none" strike="noStrike">
                <a:solidFill>
                  <a:srgbClr val="E5E0DF"/>
                </a:solidFill>
                <a:latin typeface="Saira Medium"/>
                <a:ea typeface="Saira Medium"/>
                <a:cs typeface="Saira Medium"/>
                <a:sym typeface="Saira Medium"/>
              </a:rPr>
              <a:t> by </a:t>
            </a:r>
            <a:r>
              <a:rPr b="1" i="0" lang="en-US" sz="2650" u="none" cap="none" strike="noStrike">
                <a:solidFill>
                  <a:srgbClr val="E5E0DF"/>
                </a:solidFill>
                <a:latin typeface="Saira Medium"/>
                <a:ea typeface="Saira Medium"/>
                <a:cs typeface="Saira Medium"/>
                <a:sym typeface="Saira Medium"/>
              </a:rPr>
              <a:t>David P. Reed</a:t>
            </a:r>
            <a:r>
              <a:rPr b="0" i="0" lang="en-US" sz="2650" u="none" cap="none" strike="noStrike">
                <a:solidFill>
                  <a:srgbClr val="E5E0DF"/>
                </a:solidFill>
                <a:latin typeface="Saira Medium"/>
                <a:ea typeface="Saira Medium"/>
                <a:cs typeface="Saira Medium"/>
                <a:sym typeface="Saira Medium"/>
              </a:rPr>
              <a:t>.</a:t>
            </a:r>
            <a:endParaRPr b="0" i="0" sz="2650" u="none" cap="none" strike="noStrike"/>
          </a:p>
        </p:txBody>
      </p:sp>
      <p:sp>
        <p:nvSpPr>
          <p:cNvPr id="131" name="Google Shape;131;p22"/>
          <p:cNvSpPr/>
          <p:nvPr/>
        </p:nvSpPr>
        <p:spPr>
          <a:xfrm>
            <a:off x="1417439" y="4715828"/>
            <a:ext cx="3572708"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David P. Reed introduced UDP in 1980, focusing on simplicity and speed.</a:t>
            </a:r>
            <a:endParaRPr b="0" i="0" sz="1750" u="none" cap="none" strike="noStrike"/>
          </a:p>
        </p:txBody>
      </p:sp>
      <p:sp>
        <p:nvSpPr>
          <p:cNvPr id="132" name="Google Shape;132;p22"/>
          <p:cNvSpPr/>
          <p:nvPr/>
        </p:nvSpPr>
        <p:spPr>
          <a:xfrm>
            <a:off x="5216962" y="3729157"/>
            <a:ext cx="396835" cy="396835"/>
          </a:xfrm>
          <a:prstGeom prst="roundRect">
            <a:avLst>
              <a:gd fmla="val 51443"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5840611" y="3729157"/>
            <a:ext cx="3402330" cy="425291"/>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E5E0DF"/>
              </a:buClr>
              <a:buSzPts val="2650"/>
              <a:buFont typeface="Saira Medium"/>
              <a:buNone/>
            </a:pPr>
            <a:r>
              <a:rPr b="1" i="0" lang="en-US" sz="2650" u="none" cap="none" strike="noStrike">
                <a:solidFill>
                  <a:srgbClr val="E5E0DF"/>
                </a:solidFill>
                <a:latin typeface="Saira Medium"/>
                <a:ea typeface="Saira Medium"/>
                <a:cs typeface="Saira Medium"/>
                <a:sym typeface="Saira Medium"/>
              </a:rPr>
              <a:t>RFC 768</a:t>
            </a:r>
            <a:endParaRPr b="0" i="0" sz="2650" u="none" cap="none" strike="noStrike"/>
          </a:p>
        </p:txBody>
      </p:sp>
      <p:sp>
        <p:nvSpPr>
          <p:cNvPr id="134" name="Google Shape;134;p22"/>
          <p:cNvSpPr/>
          <p:nvPr/>
        </p:nvSpPr>
        <p:spPr>
          <a:xfrm>
            <a:off x="5840611" y="4290536"/>
            <a:ext cx="3572708"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RFC 768 defines UDP and its details.</a:t>
            </a:r>
            <a:endParaRPr b="0" i="0" sz="1750" u="none" cap="none" strike="noStrike"/>
          </a:p>
        </p:txBody>
      </p:sp>
      <p:sp>
        <p:nvSpPr>
          <p:cNvPr id="135" name="Google Shape;135;p22"/>
          <p:cNvSpPr/>
          <p:nvPr/>
        </p:nvSpPr>
        <p:spPr>
          <a:xfrm>
            <a:off x="9640133" y="3729157"/>
            <a:ext cx="396835" cy="396835"/>
          </a:xfrm>
          <a:prstGeom prst="roundRect">
            <a:avLst>
              <a:gd fmla="val 51443" name="adj"/>
            </a:avLst>
          </a:prstGeom>
          <a:solidFill>
            <a:srgbClr val="030303"/>
          </a:solidFill>
          <a:ln cap="flat" cmpd="sng" w="22850">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0263783" y="3729157"/>
            <a:ext cx="3572708" cy="850583"/>
          </a:xfrm>
          <a:prstGeom prst="rect">
            <a:avLst/>
          </a:prstGeom>
          <a:noFill/>
          <a:ln>
            <a:noFill/>
          </a:ln>
        </p:spPr>
        <p:txBody>
          <a:bodyPr anchorCtr="0" anchor="t" bIns="0" lIns="0" spcFirstLastPara="1" rIns="0" wrap="square" tIns="0">
            <a:noAutofit/>
          </a:bodyPr>
          <a:lstStyle/>
          <a:p>
            <a:pPr indent="0" lvl="0" marL="0" marR="0" rtl="0" algn="l">
              <a:lnSpc>
                <a:spcPct val="124528"/>
              </a:lnSpc>
              <a:spcBef>
                <a:spcPts val="0"/>
              </a:spcBef>
              <a:spcAft>
                <a:spcPts val="0"/>
              </a:spcAft>
              <a:buClr>
                <a:srgbClr val="E5E0DF"/>
              </a:buClr>
              <a:buSzPts val="2650"/>
              <a:buFont typeface="Saira Medium"/>
              <a:buNone/>
            </a:pPr>
            <a:r>
              <a:rPr b="1" i="0" lang="en-US" sz="2650" u="none" cap="none" strike="noStrike">
                <a:solidFill>
                  <a:srgbClr val="E5E0DF"/>
                </a:solidFill>
                <a:latin typeface="Saira Medium"/>
                <a:ea typeface="Saira Medium"/>
                <a:cs typeface="Saira Medium"/>
                <a:sym typeface="Saira Medium"/>
              </a:rPr>
              <a:t>Simpler and Faster Alternative to TCP</a:t>
            </a:r>
            <a:endParaRPr b="0" i="0" sz="2650" u="none" cap="none" strike="noStrike"/>
          </a:p>
        </p:txBody>
      </p:sp>
      <p:sp>
        <p:nvSpPr>
          <p:cNvPr id="137" name="Google Shape;137;p22"/>
          <p:cNvSpPr/>
          <p:nvPr/>
        </p:nvSpPr>
        <p:spPr>
          <a:xfrm>
            <a:off x="10263783" y="4715828"/>
            <a:ext cx="3572708"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UDP is faster and simpler than TCP (1974), with less overhead.</a:t>
            </a:r>
            <a:endParaRPr b="0" i="0" sz="1750" u="none" cap="none" strike="noStrike"/>
          </a:p>
        </p:txBody>
      </p:sp>
      <p:sp>
        <p:nvSpPr>
          <p:cNvPr id="138" name="Google Shape;138;p22"/>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descr="preencoded.png" id="144" name="Google Shape;144;p23"/>
          <p:cNvPicPr preferRelativeResize="0"/>
          <p:nvPr/>
        </p:nvPicPr>
        <p:blipFill rotWithShape="1">
          <a:blip r:embed="rId3">
            <a:alphaModFix/>
          </a:blip>
          <a:srcRect b="0" l="0" r="0" t="0"/>
          <a:stretch/>
        </p:blipFill>
        <p:spPr>
          <a:xfrm>
            <a:off x="0" y="0"/>
            <a:ext cx="14630400" cy="3028355"/>
          </a:xfrm>
          <a:prstGeom prst="rect">
            <a:avLst/>
          </a:prstGeom>
          <a:noFill/>
          <a:ln>
            <a:noFill/>
          </a:ln>
        </p:spPr>
      </p:pic>
      <p:sp>
        <p:nvSpPr>
          <p:cNvPr id="145" name="Google Shape;145;p23"/>
          <p:cNvSpPr/>
          <p:nvPr/>
        </p:nvSpPr>
        <p:spPr>
          <a:xfrm>
            <a:off x="565309" y="3599974"/>
            <a:ext cx="4149685" cy="504587"/>
          </a:xfrm>
          <a:prstGeom prst="rect">
            <a:avLst/>
          </a:prstGeom>
          <a:noFill/>
          <a:ln>
            <a:noFill/>
          </a:ln>
        </p:spPr>
        <p:txBody>
          <a:bodyPr anchorCtr="0" anchor="t" bIns="0" lIns="0" spcFirstLastPara="1" rIns="0" wrap="square" tIns="0">
            <a:noAutofit/>
          </a:bodyPr>
          <a:lstStyle/>
          <a:p>
            <a:pPr indent="0" lvl="0" marL="0" marR="0" rtl="0" algn="l">
              <a:lnSpc>
                <a:spcPct val="125396"/>
              </a:lnSpc>
              <a:spcBef>
                <a:spcPts val="0"/>
              </a:spcBef>
              <a:spcAft>
                <a:spcPts val="0"/>
              </a:spcAft>
              <a:buClr>
                <a:srgbClr val="FFFFFF"/>
              </a:buClr>
              <a:buSzPts val="3150"/>
              <a:buFont typeface="Saira Medium"/>
              <a:buNone/>
            </a:pPr>
            <a:r>
              <a:rPr b="0" i="0" lang="en-US" sz="3150" u="none" cap="none" strike="noStrike">
                <a:solidFill>
                  <a:srgbClr val="FFFFFF"/>
                </a:solidFill>
                <a:latin typeface="Saira Medium"/>
                <a:ea typeface="Saira Medium"/>
                <a:cs typeface="Saira Medium"/>
                <a:sym typeface="Saira Medium"/>
              </a:rPr>
              <a:t>Characteristics of UDP</a:t>
            </a:r>
            <a:endParaRPr b="0" i="0" sz="3150" u="none" cap="none" strike="noStrike"/>
          </a:p>
        </p:txBody>
      </p:sp>
      <p:sp>
        <p:nvSpPr>
          <p:cNvPr id="146" name="Google Shape;146;p23"/>
          <p:cNvSpPr/>
          <p:nvPr/>
        </p:nvSpPr>
        <p:spPr>
          <a:xfrm>
            <a:off x="565309" y="4346734"/>
            <a:ext cx="4392335" cy="1574840"/>
          </a:xfrm>
          <a:prstGeom prst="roundRect">
            <a:avLst>
              <a:gd fmla="val 9231" name="adj"/>
            </a:avLst>
          </a:prstGeom>
          <a:solidFill>
            <a:srgbClr val="030303"/>
          </a:solidFill>
          <a:ln cap="flat" cmpd="sng" w="15225">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3"/>
          <p:cNvSpPr/>
          <p:nvPr/>
        </p:nvSpPr>
        <p:spPr>
          <a:xfrm>
            <a:off x="741998" y="4523423"/>
            <a:ext cx="2908935"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Saira Medium"/>
              <a:buNone/>
            </a:pPr>
            <a:r>
              <a:rPr b="0" i="0" lang="en-US" sz="1550" u="none" cap="none" strike="noStrike">
                <a:solidFill>
                  <a:srgbClr val="E5E0DF"/>
                </a:solidFill>
                <a:latin typeface="Saira Medium"/>
                <a:ea typeface="Saira Medium"/>
                <a:cs typeface="Saira Medium"/>
                <a:sym typeface="Saira Medium"/>
              </a:rPr>
              <a:t>Connectionless Communication</a:t>
            </a:r>
            <a:endParaRPr b="0" i="0" sz="1550" u="none" cap="none" strike="noStrike"/>
          </a:p>
        </p:txBody>
      </p:sp>
      <p:sp>
        <p:nvSpPr>
          <p:cNvPr id="148" name="Google Shape;148;p23"/>
          <p:cNvSpPr/>
          <p:nvPr/>
        </p:nvSpPr>
        <p:spPr>
          <a:xfrm>
            <a:off x="741998" y="4872633"/>
            <a:ext cx="4038957"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UDP does not establish a formal connection before transmitting data. Each packet is sent independently.</a:t>
            </a:r>
            <a:endParaRPr b="0" i="0" sz="1250" u="none" cap="none" strike="noStrike"/>
          </a:p>
        </p:txBody>
      </p:sp>
      <p:sp>
        <p:nvSpPr>
          <p:cNvPr id="149" name="Google Shape;149;p23"/>
          <p:cNvSpPr/>
          <p:nvPr/>
        </p:nvSpPr>
        <p:spPr>
          <a:xfrm>
            <a:off x="741998" y="5486400"/>
            <a:ext cx="4038957" cy="2584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sp>
        <p:nvSpPr>
          <p:cNvPr id="150" name="Google Shape;150;p23"/>
          <p:cNvSpPr/>
          <p:nvPr/>
        </p:nvSpPr>
        <p:spPr>
          <a:xfrm>
            <a:off x="5119092" y="4346734"/>
            <a:ext cx="4392335" cy="1574840"/>
          </a:xfrm>
          <a:prstGeom prst="roundRect">
            <a:avLst>
              <a:gd fmla="val 9231" name="adj"/>
            </a:avLst>
          </a:prstGeom>
          <a:solidFill>
            <a:srgbClr val="030303"/>
          </a:solidFill>
          <a:ln cap="flat" cmpd="sng" w="15225">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p:nvPr/>
        </p:nvSpPr>
        <p:spPr>
          <a:xfrm>
            <a:off x="5295781" y="4523423"/>
            <a:ext cx="2018943"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Saira Medium"/>
              <a:buNone/>
            </a:pPr>
            <a:r>
              <a:rPr b="0" i="0" lang="en-US" sz="1550" u="none" cap="none" strike="noStrike">
                <a:solidFill>
                  <a:srgbClr val="E5E0DF"/>
                </a:solidFill>
                <a:latin typeface="Saira Medium"/>
                <a:ea typeface="Saira Medium"/>
                <a:cs typeface="Saira Medium"/>
                <a:sym typeface="Saira Medium"/>
              </a:rPr>
              <a:t>Best-Effort Delivery</a:t>
            </a:r>
            <a:endParaRPr b="0" i="0" sz="1550" u="none" cap="none" strike="noStrike"/>
          </a:p>
        </p:txBody>
      </p:sp>
      <p:sp>
        <p:nvSpPr>
          <p:cNvPr id="152" name="Google Shape;152;p23"/>
          <p:cNvSpPr/>
          <p:nvPr/>
        </p:nvSpPr>
        <p:spPr>
          <a:xfrm>
            <a:off x="5295781" y="4872633"/>
            <a:ext cx="4038957"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UDP operates on a best-effort basis, meaning there is no guarantee that packets will arrive in order or at all.</a:t>
            </a:r>
            <a:endParaRPr b="0" i="0" sz="1250" u="none" cap="none" strike="noStrike"/>
          </a:p>
        </p:txBody>
      </p:sp>
      <p:sp>
        <p:nvSpPr>
          <p:cNvPr id="153" name="Google Shape;153;p23"/>
          <p:cNvSpPr/>
          <p:nvPr/>
        </p:nvSpPr>
        <p:spPr>
          <a:xfrm>
            <a:off x="9672876" y="4346734"/>
            <a:ext cx="4392335" cy="1574840"/>
          </a:xfrm>
          <a:prstGeom prst="roundRect">
            <a:avLst>
              <a:gd fmla="val 9231" name="adj"/>
            </a:avLst>
          </a:prstGeom>
          <a:solidFill>
            <a:srgbClr val="030303"/>
          </a:solidFill>
          <a:ln cap="flat" cmpd="sng" w="15225">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a:off x="9849564" y="4523423"/>
            <a:ext cx="2726888"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Saira Medium"/>
              <a:buNone/>
            </a:pPr>
            <a:r>
              <a:rPr b="0" i="0" lang="en-US" sz="1550" u="none" cap="none" strike="noStrike">
                <a:solidFill>
                  <a:srgbClr val="E5E0DF"/>
                </a:solidFill>
                <a:latin typeface="Saira Medium"/>
                <a:ea typeface="Saira Medium"/>
                <a:cs typeface="Saira Medium"/>
                <a:sym typeface="Saira Medium"/>
              </a:rPr>
              <a:t>Checksum for Error Detection</a:t>
            </a:r>
            <a:endParaRPr b="0" i="0" sz="1550" u="none" cap="none" strike="noStrike"/>
          </a:p>
        </p:txBody>
      </p:sp>
      <p:sp>
        <p:nvSpPr>
          <p:cNvPr id="155" name="Google Shape;155;p23"/>
          <p:cNvSpPr/>
          <p:nvPr/>
        </p:nvSpPr>
        <p:spPr>
          <a:xfrm>
            <a:off x="9849564" y="4872633"/>
            <a:ext cx="4038957"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UDP includes a simple checksum for basic error detection, but it does not offer correction mechanisms.</a:t>
            </a:r>
            <a:endParaRPr b="0" i="0" sz="1250" u="none" cap="none" strike="noStrike"/>
          </a:p>
        </p:txBody>
      </p:sp>
      <p:sp>
        <p:nvSpPr>
          <p:cNvPr id="156" name="Google Shape;156;p23"/>
          <p:cNvSpPr/>
          <p:nvPr/>
        </p:nvSpPr>
        <p:spPr>
          <a:xfrm>
            <a:off x="565309" y="6083022"/>
            <a:ext cx="6669167" cy="1574840"/>
          </a:xfrm>
          <a:prstGeom prst="roundRect">
            <a:avLst>
              <a:gd fmla="val 9231" name="adj"/>
            </a:avLst>
          </a:prstGeom>
          <a:solidFill>
            <a:srgbClr val="030303"/>
          </a:solidFill>
          <a:ln cap="flat" cmpd="sng" w="15225">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a:off x="741998" y="6259711"/>
            <a:ext cx="3160871"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Saira Medium"/>
              <a:buNone/>
            </a:pPr>
            <a:r>
              <a:rPr b="0" i="0" lang="en-US" sz="1550" u="none" cap="none" strike="noStrike">
                <a:solidFill>
                  <a:srgbClr val="E5E0DF"/>
                </a:solidFill>
                <a:latin typeface="Saira Medium"/>
                <a:ea typeface="Saira Medium"/>
                <a:cs typeface="Saira Medium"/>
                <a:sym typeface="Saira Medium"/>
              </a:rPr>
              <a:t>Supports Broadcast and Multicast</a:t>
            </a:r>
            <a:endParaRPr b="0" i="0" sz="1550" u="none" cap="none" strike="noStrike"/>
          </a:p>
        </p:txBody>
      </p:sp>
      <p:sp>
        <p:nvSpPr>
          <p:cNvPr id="158" name="Google Shape;158;p23"/>
          <p:cNvSpPr/>
          <p:nvPr/>
        </p:nvSpPr>
        <p:spPr>
          <a:xfrm>
            <a:off x="741998" y="6608921"/>
            <a:ext cx="6315789"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UDP allows data to be sent to multiple recipients simultaneously using broadcast and multicast communication. Usually in local networks.</a:t>
            </a:r>
            <a:endParaRPr b="0" i="0" sz="1250" u="none" cap="none" strike="noStrike"/>
          </a:p>
        </p:txBody>
      </p:sp>
      <p:sp>
        <p:nvSpPr>
          <p:cNvPr id="159" name="Google Shape;159;p23"/>
          <p:cNvSpPr/>
          <p:nvPr/>
        </p:nvSpPr>
        <p:spPr>
          <a:xfrm>
            <a:off x="7395924" y="6083022"/>
            <a:ext cx="6669167" cy="1574840"/>
          </a:xfrm>
          <a:prstGeom prst="roundRect">
            <a:avLst>
              <a:gd fmla="val 9231" name="adj"/>
            </a:avLst>
          </a:prstGeom>
          <a:solidFill>
            <a:srgbClr val="030303"/>
          </a:solidFill>
          <a:ln cap="flat" cmpd="sng" w="15225">
            <a:solidFill>
              <a:srgbClr val="FC83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a:off x="7572613" y="6259711"/>
            <a:ext cx="2018943" cy="252413"/>
          </a:xfrm>
          <a:prstGeom prst="rect">
            <a:avLst/>
          </a:prstGeom>
          <a:noFill/>
          <a:ln>
            <a:noFill/>
          </a:ln>
        </p:spPr>
        <p:txBody>
          <a:bodyPr anchorCtr="0" anchor="t" bIns="0" lIns="0" spcFirstLastPara="1" rIns="0" wrap="square" tIns="0">
            <a:noAutofit/>
          </a:bodyPr>
          <a:lstStyle/>
          <a:p>
            <a:pPr indent="0" lvl="0" marL="0" marR="0" rtl="0" algn="l">
              <a:lnSpc>
                <a:spcPct val="125806"/>
              </a:lnSpc>
              <a:spcBef>
                <a:spcPts val="0"/>
              </a:spcBef>
              <a:spcAft>
                <a:spcPts val="0"/>
              </a:spcAft>
              <a:buClr>
                <a:srgbClr val="E5E0DF"/>
              </a:buClr>
              <a:buSzPts val="1550"/>
              <a:buFont typeface="Saira Medium"/>
              <a:buNone/>
            </a:pPr>
            <a:r>
              <a:rPr b="0" i="0" lang="en-US" sz="1550" u="none" cap="none" strike="noStrike">
                <a:solidFill>
                  <a:srgbClr val="E5E0DF"/>
                </a:solidFill>
                <a:latin typeface="Saira Medium"/>
                <a:ea typeface="Saira Medium"/>
                <a:cs typeface="Saira Medium"/>
                <a:sym typeface="Saira Medium"/>
              </a:rPr>
              <a:t>Low Overhead</a:t>
            </a:r>
            <a:endParaRPr b="0" i="0" sz="1550" u="none" cap="none" strike="noStrike"/>
          </a:p>
        </p:txBody>
      </p:sp>
      <p:sp>
        <p:nvSpPr>
          <p:cNvPr id="161" name="Google Shape;161;p23"/>
          <p:cNvSpPr/>
          <p:nvPr/>
        </p:nvSpPr>
        <p:spPr>
          <a:xfrm>
            <a:off x="7572613" y="6608921"/>
            <a:ext cx="6315789" cy="51696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E5E0DF"/>
              </a:buClr>
              <a:buSzPts val="1250"/>
              <a:buFont typeface="Roboto"/>
              <a:buNone/>
            </a:pPr>
            <a:r>
              <a:rPr b="0" i="0" lang="en-US" sz="1250" u="none" cap="none" strike="noStrike">
                <a:solidFill>
                  <a:srgbClr val="E5E0DF"/>
                </a:solidFill>
                <a:latin typeface="Roboto"/>
                <a:ea typeface="Roboto"/>
                <a:cs typeface="Roboto"/>
                <a:sym typeface="Roboto"/>
              </a:rPr>
              <a:t>UDP's lack of connection management and reliability mechanisms results in minimal overhead, making it faster than TCP.</a:t>
            </a:r>
            <a:endParaRPr b="0" i="0" sz="1250" u="none" cap="none" strike="noStrike"/>
          </a:p>
        </p:txBody>
      </p:sp>
      <p:sp>
        <p:nvSpPr>
          <p:cNvPr id="162" name="Google Shape;162;p23"/>
          <p:cNvSpPr/>
          <p:nvPr/>
        </p:nvSpPr>
        <p:spPr>
          <a:xfrm>
            <a:off x="7572613" y="7222688"/>
            <a:ext cx="6315789" cy="258485"/>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SzPts val="1250"/>
              <a:buFont typeface="Arial"/>
              <a:buNone/>
            </a:pPr>
            <a:r>
              <a:t/>
            </a:r>
            <a:endParaRPr b="0" i="0" sz="1250" u="none" cap="none" strike="noStrike"/>
          </a:p>
        </p:txBody>
      </p:sp>
      <p:sp>
        <p:nvSpPr>
          <p:cNvPr id="163" name="Google Shape;163;p23"/>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preencoded.png" id="169" name="Google Shape;169;p2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pic>
        <p:nvPicPr>
          <p:cNvPr descr="preencoded.png" id="170" name="Google Shape;170;p24"/>
          <p:cNvPicPr preferRelativeResize="0"/>
          <p:nvPr/>
        </p:nvPicPr>
        <p:blipFill rotWithShape="1">
          <a:blip r:embed="rId4">
            <a:alphaModFix/>
          </a:blip>
          <a:srcRect b="0" l="0" r="0" t="0"/>
          <a:stretch/>
        </p:blipFill>
        <p:spPr>
          <a:xfrm>
            <a:off x="9427488" y="2859286"/>
            <a:ext cx="4919305" cy="2511028"/>
          </a:xfrm>
          <a:prstGeom prst="rect">
            <a:avLst/>
          </a:prstGeom>
          <a:noFill/>
          <a:ln>
            <a:noFill/>
          </a:ln>
        </p:spPr>
      </p:pic>
      <p:sp>
        <p:nvSpPr>
          <p:cNvPr id="171" name="Google Shape;171;p24"/>
          <p:cNvSpPr/>
          <p:nvPr/>
        </p:nvSpPr>
        <p:spPr>
          <a:xfrm>
            <a:off x="793790" y="1231106"/>
            <a:ext cx="5670590"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UDP Header Format</a:t>
            </a:r>
            <a:endParaRPr b="0" i="0" sz="4450" u="none" cap="none" strike="noStrike"/>
          </a:p>
        </p:txBody>
      </p:sp>
      <p:sp>
        <p:nvSpPr>
          <p:cNvPr id="172" name="Google Shape;172;p24"/>
          <p:cNvSpPr/>
          <p:nvPr/>
        </p:nvSpPr>
        <p:spPr>
          <a:xfrm>
            <a:off x="793790" y="2280047"/>
            <a:ext cx="7556421" cy="4718447"/>
          </a:xfrm>
          <a:prstGeom prst="roundRect">
            <a:avLst>
              <a:gd fmla="val 4327" name="adj"/>
            </a:avLst>
          </a:prstGeom>
          <a:noFill/>
          <a:ln cap="flat" cmpd="sng" w="9525">
            <a:solidFill>
              <a:srgbClr val="FFFFFF">
                <a:alpha val="23921"/>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801410" y="2287667"/>
            <a:ext cx="7541181" cy="650319"/>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1028224" y="2431375"/>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Field</a:t>
            </a:r>
            <a:endParaRPr b="0" i="0" sz="1750" u="none" cap="none" strike="noStrike"/>
          </a:p>
        </p:txBody>
      </p:sp>
      <p:sp>
        <p:nvSpPr>
          <p:cNvPr id="175" name="Google Shape;175;p24"/>
          <p:cNvSpPr/>
          <p:nvPr/>
        </p:nvSpPr>
        <p:spPr>
          <a:xfrm>
            <a:off x="4802624" y="2431375"/>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Description</a:t>
            </a:r>
            <a:endParaRPr b="0" i="0" sz="1750" u="none" cap="none" strike="noStrike"/>
          </a:p>
        </p:txBody>
      </p:sp>
      <p:sp>
        <p:nvSpPr>
          <p:cNvPr id="176" name="Google Shape;176;p24"/>
          <p:cNvSpPr/>
          <p:nvPr/>
        </p:nvSpPr>
        <p:spPr>
          <a:xfrm>
            <a:off x="801410" y="2937986"/>
            <a:ext cx="7541181" cy="1013222"/>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1028224" y="3081695"/>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Source Port</a:t>
            </a:r>
            <a:endParaRPr b="0" i="0" sz="1750" u="none" cap="none" strike="noStrike"/>
          </a:p>
        </p:txBody>
      </p:sp>
      <p:sp>
        <p:nvSpPr>
          <p:cNvPr id="178" name="Google Shape;178;p24"/>
          <p:cNvSpPr/>
          <p:nvPr/>
        </p:nvSpPr>
        <p:spPr>
          <a:xfrm>
            <a:off x="4802624" y="3081695"/>
            <a:ext cx="33131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Indicates the port of the sending process. (optional)</a:t>
            </a:r>
            <a:endParaRPr b="0" i="0" sz="1750" u="none" cap="none" strike="noStrike"/>
          </a:p>
        </p:txBody>
      </p:sp>
      <p:sp>
        <p:nvSpPr>
          <p:cNvPr id="179" name="Google Shape;179;p24"/>
          <p:cNvSpPr/>
          <p:nvPr/>
        </p:nvSpPr>
        <p:spPr>
          <a:xfrm>
            <a:off x="801410" y="3951208"/>
            <a:ext cx="7541181" cy="101322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a:off x="1028224" y="4094917"/>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Destination Port</a:t>
            </a:r>
            <a:endParaRPr b="0" i="0" sz="1750" u="none" cap="none" strike="noStrike"/>
          </a:p>
        </p:txBody>
      </p:sp>
      <p:sp>
        <p:nvSpPr>
          <p:cNvPr id="181" name="Google Shape;181;p24"/>
          <p:cNvSpPr/>
          <p:nvPr/>
        </p:nvSpPr>
        <p:spPr>
          <a:xfrm>
            <a:off x="4802624" y="4094917"/>
            <a:ext cx="33131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Indicates the port of the receiving process.</a:t>
            </a:r>
            <a:endParaRPr b="0" i="0" sz="1750" u="none" cap="none" strike="noStrike"/>
          </a:p>
        </p:txBody>
      </p:sp>
      <p:sp>
        <p:nvSpPr>
          <p:cNvPr id="182" name="Google Shape;182;p24"/>
          <p:cNvSpPr/>
          <p:nvPr/>
        </p:nvSpPr>
        <p:spPr>
          <a:xfrm>
            <a:off x="801410" y="4964430"/>
            <a:ext cx="7541181" cy="1013222"/>
          </a:xfrm>
          <a:prstGeom prst="rect">
            <a:avLst/>
          </a:prstGeom>
          <a:solidFill>
            <a:srgbClr val="000000">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4"/>
          <p:cNvSpPr/>
          <p:nvPr/>
        </p:nvSpPr>
        <p:spPr>
          <a:xfrm>
            <a:off x="1028224" y="5108138"/>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Length</a:t>
            </a:r>
            <a:endParaRPr b="0" i="0" sz="1750" u="none" cap="none" strike="noStrike"/>
          </a:p>
        </p:txBody>
      </p:sp>
      <p:sp>
        <p:nvSpPr>
          <p:cNvPr id="184" name="Google Shape;184;p24"/>
          <p:cNvSpPr/>
          <p:nvPr/>
        </p:nvSpPr>
        <p:spPr>
          <a:xfrm>
            <a:off x="4802624" y="5108138"/>
            <a:ext cx="33131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The length of the UDP datagram, including header and data.</a:t>
            </a:r>
            <a:endParaRPr b="0" i="0" sz="1750" u="none" cap="none" strike="noStrike"/>
          </a:p>
        </p:txBody>
      </p:sp>
      <p:sp>
        <p:nvSpPr>
          <p:cNvPr id="185" name="Google Shape;185;p24"/>
          <p:cNvSpPr/>
          <p:nvPr/>
        </p:nvSpPr>
        <p:spPr>
          <a:xfrm>
            <a:off x="801410" y="5977652"/>
            <a:ext cx="7541181" cy="1013222"/>
          </a:xfrm>
          <a:prstGeom prst="rect">
            <a:avLst/>
          </a:prstGeom>
          <a:solidFill>
            <a:srgbClr val="FFFFFF">
              <a:alpha val="392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p:nvPr/>
        </p:nvSpPr>
        <p:spPr>
          <a:xfrm>
            <a:off x="1028224" y="6121360"/>
            <a:ext cx="3313152"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Checksum</a:t>
            </a:r>
            <a:endParaRPr b="0" i="0" sz="1750" u="none" cap="none" strike="noStrike"/>
          </a:p>
        </p:txBody>
      </p:sp>
      <p:sp>
        <p:nvSpPr>
          <p:cNvPr id="187" name="Google Shape;187;p24"/>
          <p:cNvSpPr/>
          <p:nvPr/>
        </p:nvSpPr>
        <p:spPr>
          <a:xfrm>
            <a:off x="4802624" y="6121360"/>
            <a:ext cx="3313152"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A simple checksum for basic error detection. (optional)</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preencoded.png" id="193" name="Google Shape;193;p25"/>
          <p:cNvPicPr preferRelativeResize="0"/>
          <p:nvPr/>
        </p:nvPicPr>
        <p:blipFill rotWithShape="1">
          <a:blip r:embed="rId3">
            <a:alphaModFix/>
          </a:blip>
          <a:srcRect b="0" l="0" r="0" t="0"/>
          <a:stretch/>
        </p:blipFill>
        <p:spPr>
          <a:xfrm>
            <a:off x="0" y="0"/>
            <a:ext cx="5486400" cy="8229600"/>
          </a:xfrm>
          <a:prstGeom prst="rect">
            <a:avLst/>
          </a:prstGeom>
          <a:noFill/>
          <a:ln>
            <a:noFill/>
          </a:ln>
        </p:spPr>
      </p:pic>
      <p:pic>
        <p:nvPicPr>
          <p:cNvPr descr="preencoded.png" id="194" name="Google Shape;194;p25"/>
          <p:cNvPicPr preferRelativeResize="0"/>
          <p:nvPr/>
        </p:nvPicPr>
        <p:blipFill rotWithShape="1">
          <a:blip r:embed="rId4">
            <a:alphaModFix/>
          </a:blip>
          <a:srcRect b="0" l="0" r="0" t="0"/>
          <a:stretch/>
        </p:blipFill>
        <p:spPr>
          <a:xfrm>
            <a:off x="283607" y="3113961"/>
            <a:ext cx="4919067" cy="2001560"/>
          </a:xfrm>
          <a:prstGeom prst="rect">
            <a:avLst/>
          </a:prstGeom>
          <a:noFill/>
          <a:ln>
            <a:noFill/>
          </a:ln>
        </p:spPr>
      </p:pic>
      <p:sp>
        <p:nvSpPr>
          <p:cNvPr id="195" name="Google Shape;195;p25"/>
          <p:cNvSpPr/>
          <p:nvPr/>
        </p:nvSpPr>
        <p:spPr>
          <a:xfrm>
            <a:off x="6280190" y="2510076"/>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Pseudo Header for Checksum Calculation</a:t>
            </a:r>
            <a:endParaRPr b="0" i="0" sz="4450" u="none" cap="none" strike="noStrike"/>
          </a:p>
        </p:txBody>
      </p:sp>
      <p:sp>
        <p:nvSpPr>
          <p:cNvPr id="196" name="Google Shape;196;p25"/>
          <p:cNvSpPr/>
          <p:nvPr/>
        </p:nvSpPr>
        <p:spPr>
          <a:xfrm>
            <a:off x="6280190" y="4267795"/>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The UDP checksum calculation involves a pseudo header that includes the source and destination IP addresses, protocol type (UDP), and UDP length. This pseudo header is used to ensure that the checksum is calculated across the entire packet, including the IP header.</a:t>
            </a:r>
            <a:endParaRPr b="0" i="0" sz="1750" u="none" cap="none" strike="noStrike"/>
          </a:p>
        </p:txBody>
      </p:sp>
      <p:sp>
        <p:nvSpPr>
          <p:cNvPr id="197" name="Google Shape;197;p25"/>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6"/>
          <p:cNvSpPr/>
          <p:nvPr/>
        </p:nvSpPr>
        <p:spPr>
          <a:xfrm>
            <a:off x="793790" y="3045976"/>
            <a:ext cx="697956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FFFF"/>
              </a:buClr>
              <a:buSzPts val="4450"/>
              <a:buFont typeface="Saira Medium"/>
              <a:buNone/>
            </a:pPr>
            <a:r>
              <a:rPr b="0" i="0" lang="en-US" sz="4450" u="none" cap="none" strike="noStrike">
                <a:solidFill>
                  <a:srgbClr val="FFFFFF"/>
                </a:solidFill>
                <a:latin typeface="Saira Medium"/>
                <a:ea typeface="Saira Medium"/>
                <a:cs typeface="Saira Medium"/>
                <a:sym typeface="Saira Medium"/>
              </a:rPr>
              <a:t>UDP Checksum Calculation</a:t>
            </a:r>
            <a:endParaRPr b="0" i="0" sz="4450" u="none" cap="none" strike="noStrike"/>
          </a:p>
        </p:txBody>
      </p:sp>
      <p:sp>
        <p:nvSpPr>
          <p:cNvPr id="204" name="Google Shape;204;p26"/>
          <p:cNvSpPr/>
          <p:nvPr/>
        </p:nvSpPr>
        <p:spPr>
          <a:xfrm>
            <a:off x="793790" y="4094917"/>
            <a:ext cx="13042821"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E5E0DF"/>
              </a:buClr>
              <a:buSzPts val="1750"/>
              <a:buFont typeface="Roboto"/>
              <a:buNone/>
            </a:pPr>
            <a:r>
              <a:rPr b="0" i="0" lang="en-US" sz="1750" u="none" cap="none" strike="noStrike">
                <a:solidFill>
                  <a:srgbClr val="E5E0DF"/>
                </a:solidFill>
                <a:latin typeface="Roboto"/>
                <a:ea typeface="Roboto"/>
                <a:cs typeface="Roboto"/>
                <a:sym typeface="Roboto"/>
              </a:rPr>
              <a:t>The checksum calculation involves computing the one's complement sum of all 16-bit words in the pseudo header, UDP header, and data. The one's complement of the final sum is then used as the checksum value. If the checksum is 0x0000, it is transmitted as 0xFFFF.</a:t>
            </a:r>
            <a:endParaRPr b="0" i="0" sz="1750" u="none" cap="none" strike="noStrike"/>
          </a:p>
        </p:txBody>
      </p:sp>
      <p:sp>
        <p:nvSpPr>
          <p:cNvPr id="205" name="Google Shape;205;p26"/>
          <p:cNvSpPr/>
          <p:nvPr/>
        </p:nvSpPr>
        <p:spPr>
          <a:xfrm>
            <a:off x="12857925" y="7774575"/>
            <a:ext cx="1677000" cy="363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